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3"/>
  </p:notesMasterIdLst>
  <p:handoutMasterIdLst>
    <p:handoutMasterId r:id="rId24"/>
  </p:handoutMasterIdLst>
  <p:sldIdLst>
    <p:sldId id="487" r:id="rId3"/>
    <p:sldId id="873" r:id="rId4"/>
    <p:sldId id="856" r:id="rId5"/>
    <p:sldId id="857" r:id="rId6"/>
    <p:sldId id="876" r:id="rId7"/>
    <p:sldId id="875" r:id="rId8"/>
    <p:sldId id="859" r:id="rId9"/>
    <p:sldId id="860" r:id="rId10"/>
    <p:sldId id="861" r:id="rId11"/>
    <p:sldId id="862" r:id="rId12"/>
    <p:sldId id="874" r:id="rId13"/>
    <p:sldId id="879" r:id="rId14"/>
    <p:sldId id="877" r:id="rId15"/>
    <p:sldId id="878" r:id="rId16"/>
    <p:sldId id="880" r:id="rId17"/>
    <p:sldId id="881" r:id="rId18"/>
    <p:sldId id="882" r:id="rId19"/>
    <p:sldId id="883" r:id="rId20"/>
    <p:sldId id="884" r:id="rId21"/>
    <p:sldId id="85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00A2"/>
    <a:srgbClr val="FDEADA"/>
    <a:srgbClr val="C00000"/>
    <a:srgbClr val="E6B9B8"/>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6" autoAdjust="0"/>
  </p:normalViewPr>
  <p:slideViewPr>
    <p:cSldViewPr>
      <p:cViewPr varScale="1">
        <p:scale>
          <a:sx n="82" d="100"/>
          <a:sy n="82" d="100"/>
        </p:scale>
        <p:origin x="691" y="48"/>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A39D220-9986-1645-993A-1DADAE0CC8D4}" type="datetimeFigureOut">
              <a:rPr lang="en-US" smtClean="0"/>
              <a:t>12/5/2024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B78E09-E4CC-E646-A8E2-42364C70E50F}"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299CDA-54DB-42F8-BC0E-B5BB74442020}" type="datetimeFigureOut">
              <a:rPr lang="en-US" smtClean="0"/>
              <a:t>12/5/2024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218C0E-EBC0-4363-B866-4FBE8A16C4C0}"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B4F15-10C9-5D1E-A9D0-75D211E5F3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CFD562-73D5-7F71-084B-D4BB418773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8D0333-988E-CE00-4076-BF6E347BEBB2}"/>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8D29E62C-C735-0196-F4CA-1505BFE07793}"/>
              </a:ext>
            </a:extLst>
          </p:cNvPr>
          <p:cNvSpPr>
            <a:spLocks noGrp="1"/>
          </p:cNvSpPr>
          <p:nvPr>
            <p:ph type="sldNum" sz="quarter" idx="5"/>
          </p:nvPr>
        </p:nvSpPr>
        <p:spPr/>
        <p:txBody>
          <a:bodyPr/>
          <a:lstStyle/>
          <a:p>
            <a:fld id="{03218C0E-EBC0-4363-B866-4FBE8A16C4C0}" type="slidenum">
              <a:rPr lang="en-US" smtClean="0"/>
              <a:t>12</a:t>
            </a:fld>
            <a:endParaRPr lang="en-US"/>
          </a:p>
        </p:txBody>
      </p:sp>
    </p:spTree>
    <p:extLst>
      <p:ext uri="{BB962C8B-B14F-4D97-AF65-F5344CB8AC3E}">
        <p14:creationId xmlns:p14="http://schemas.microsoft.com/office/powerpoint/2010/main" val="32242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0773F-4F0B-B33D-F289-0E07965E98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6996A6-9E2D-E2DD-9F35-8B6FCE45A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7C6240-F45E-C16F-2080-94B5E1409514}"/>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2B2BC28A-8A2F-6D7B-65F7-3D4628E8FBF4}"/>
              </a:ext>
            </a:extLst>
          </p:cNvPr>
          <p:cNvSpPr>
            <a:spLocks noGrp="1"/>
          </p:cNvSpPr>
          <p:nvPr>
            <p:ph type="sldNum" sz="quarter" idx="5"/>
          </p:nvPr>
        </p:nvSpPr>
        <p:spPr/>
        <p:txBody>
          <a:bodyPr/>
          <a:lstStyle/>
          <a:p>
            <a:fld id="{03218C0E-EBC0-4363-B866-4FBE8A16C4C0}" type="slidenum">
              <a:rPr lang="en-US" smtClean="0"/>
              <a:t>13</a:t>
            </a:fld>
            <a:endParaRPr lang="en-US"/>
          </a:p>
        </p:txBody>
      </p:sp>
    </p:spTree>
    <p:extLst>
      <p:ext uri="{BB962C8B-B14F-4D97-AF65-F5344CB8AC3E}">
        <p14:creationId xmlns:p14="http://schemas.microsoft.com/office/powerpoint/2010/main" val="4252919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8B4BB-C0E1-FB3A-5538-96F9E0A60B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81FE09-0C18-A556-9946-267251AE10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A6156C-A74A-E500-6657-E93D95168282}"/>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CA5CB26B-5419-67B1-FA25-849B4517D3AE}"/>
              </a:ext>
            </a:extLst>
          </p:cNvPr>
          <p:cNvSpPr>
            <a:spLocks noGrp="1"/>
          </p:cNvSpPr>
          <p:nvPr>
            <p:ph type="sldNum" sz="quarter" idx="5"/>
          </p:nvPr>
        </p:nvSpPr>
        <p:spPr/>
        <p:txBody>
          <a:bodyPr/>
          <a:lstStyle/>
          <a:p>
            <a:fld id="{03218C0E-EBC0-4363-B866-4FBE8A16C4C0}" type="slidenum">
              <a:rPr lang="en-US" smtClean="0"/>
              <a:t>14</a:t>
            </a:fld>
            <a:endParaRPr lang="en-US"/>
          </a:p>
        </p:txBody>
      </p:sp>
    </p:spTree>
    <p:extLst>
      <p:ext uri="{BB962C8B-B14F-4D97-AF65-F5344CB8AC3E}">
        <p14:creationId xmlns:p14="http://schemas.microsoft.com/office/powerpoint/2010/main" val="1728313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B7CD2-9C36-0AF7-DF38-1135B428D5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C83318-D596-BC16-3855-8010FD856A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0836FB-A4B3-4086-A64F-277D9AC6632E}"/>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7C65F01E-AFCE-ED3C-EFCC-C3E93CEF8BA9}"/>
              </a:ext>
            </a:extLst>
          </p:cNvPr>
          <p:cNvSpPr>
            <a:spLocks noGrp="1"/>
          </p:cNvSpPr>
          <p:nvPr>
            <p:ph type="sldNum" sz="quarter" idx="5"/>
          </p:nvPr>
        </p:nvSpPr>
        <p:spPr/>
        <p:txBody>
          <a:bodyPr/>
          <a:lstStyle/>
          <a:p>
            <a:fld id="{03218C0E-EBC0-4363-B866-4FBE8A16C4C0}" type="slidenum">
              <a:rPr lang="en-US" smtClean="0"/>
              <a:t>15</a:t>
            </a:fld>
            <a:endParaRPr lang="en-US"/>
          </a:p>
        </p:txBody>
      </p:sp>
    </p:spTree>
    <p:extLst>
      <p:ext uri="{BB962C8B-B14F-4D97-AF65-F5344CB8AC3E}">
        <p14:creationId xmlns:p14="http://schemas.microsoft.com/office/powerpoint/2010/main" val="2620222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3ADEE-A3B8-22B3-BC3A-829003C87B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FBA36-C4CF-B84C-C138-3D6B34E90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03ABB-8FE1-AB50-AA6B-7572F8C0C731}"/>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A55B4C7E-0E4C-0452-5207-63A10BB6F121}"/>
              </a:ext>
            </a:extLst>
          </p:cNvPr>
          <p:cNvSpPr>
            <a:spLocks noGrp="1"/>
          </p:cNvSpPr>
          <p:nvPr>
            <p:ph type="sldNum" sz="quarter" idx="5"/>
          </p:nvPr>
        </p:nvSpPr>
        <p:spPr/>
        <p:txBody>
          <a:bodyPr/>
          <a:lstStyle/>
          <a:p>
            <a:fld id="{03218C0E-EBC0-4363-B866-4FBE8A16C4C0}" type="slidenum">
              <a:rPr lang="en-US" smtClean="0"/>
              <a:t>16</a:t>
            </a:fld>
            <a:endParaRPr lang="en-US"/>
          </a:p>
        </p:txBody>
      </p:sp>
    </p:spTree>
    <p:extLst>
      <p:ext uri="{BB962C8B-B14F-4D97-AF65-F5344CB8AC3E}">
        <p14:creationId xmlns:p14="http://schemas.microsoft.com/office/powerpoint/2010/main" val="628670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2BEA0-F191-9FF5-4EE6-11D65C69E5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5A2FA5-1F34-49B9-C165-A6665B220A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41DFD-D49C-7462-7EE0-B6E4CC3C7B2D}"/>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28437D8F-4C89-4702-1699-D5B2C8DA4140}"/>
              </a:ext>
            </a:extLst>
          </p:cNvPr>
          <p:cNvSpPr>
            <a:spLocks noGrp="1"/>
          </p:cNvSpPr>
          <p:nvPr>
            <p:ph type="sldNum" sz="quarter" idx="5"/>
          </p:nvPr>
        </p:nvSpPr>
        <p:spPr/>
        <p:txBody>
          <a:bodyPr/>
          <a:lstStyle/>
          <a:p>
            <a:fld id="{03218C0E-EBC0-4363-B866-4FBE8A16C4C0}" type="slidenum">
              <a:rPr lang="en-US" smtClean="0"/>
              <a:t>17</a:t>
            </a:fld>
            <a:endParaRPr lang="en-US"/>
          </a:p>
        </p:txBody>
      </p:sp>
    </p:spTree>
    <p:extLst>
      <p:ext uri="{BB962C8B-B14F-4D97-AF65-F5344CB8AC3E}">
        <p14:creationId xmlns:p14="http://schemas.microsoft.com/office/powerpoint/2010/main" val="817181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AC9F2-BC8E-7813-B928-61D1B56C95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BB969D-78A4-8F54-7CC2-BFB102681C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C208F0-2D02-26F0-EAB2-3A38E7845636}"/>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AC90BFE6-68E7-AE99-B5C8-42701AFF93FC}"/>
              </a:ext>
            </a:extLst>
          </p:cNvPr>
          <p:cNvSpPr>
            <a:spLocks noGrp="1"/>
          </p:cNvSpPr>
          <p:nvPr>
            <p:ph type="sldNum" sz="quarter" idx="5"/>
          </p:nvPr>
        </p:nvSpPr>
        <p:spPr/>
        <p:txBody>
          <a:bodyPr/>
          <a:lstStyle/>
          <a:p>
            <a:fld id="{03218C0E-EBC0-4363-B866-4FBE8A16C4C0}" type="slidenum">
              <a:rPr lang="en-US" smtClean="0"/>
              <a:t>18</a:t>
            </a:fld>
            <a:endParaRPr lang="en-US"/>
          </a:p>
        </p:txBody>
      </p:sp>
    </p:spTree>
    <p:extLst>
      <p:ext uri="{BB962C8B-B14F-4D97-AF65-F5344CB8AC3E}">
        <p14:creationId xmlns:p14="http://schemas.microsoft.com/office/powerpoint/2010/main" val="1144896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14D5E-81B1-2A21-4D94-B2598B41D2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609C39-E2B1-7DF9-FE04-1ECCF78C9F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EB9FBC-8FE5-7042-0D43-907F07458547}"/>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9F5B991E-2284-0E58-3B85-581E647E857A}"/>
              </a:ext>
            </a:extLst>
          </p:cNvPr>
          <p:cNvSpPr>
            <a:spLocks noGrp="1"/>
          </p:cNvSpPr>
          <p:nvPr>
            <p:ph type="sldNum" sz="quarter" idx="5"/>
          </p:nvPr>
        </p:nvSpPr>
        <p:spPr/>
        <p:txBody>
          <a:bodyPr/>
          <a:lstStyle/>
          <a:p>
            <a:fld id="{03218C0E-EBC0-4363-B866-4FBE8A16C4C0}" type="slidenum">
              <a:rPr lang="en-US" smtClean="0"/>
              <a:t>19</a:t>
            </a:fld>
            <a:endParaRPr lang="en-US"/>
          </a:p>
        </p:txBody>
      </p:sp>
    </p:spTree>
    <p:extLst>
      <p:ext uri="{BB962C8B-B14F-4D97-AF65-F5344CB8AC3E}">
        <p14:creationId xmlns:p14="http://schemas.microsoft.com/office/powerpoint/2010/main" val="3894348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69417-7ADA-0F2C-947F-23754A6D10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E5DCB5-31E0-D9C5-32F4-935AA5764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A8890E-04B8-AF41-F5B7-268CEC08EFE5}"/>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6F8CC9AE-242B-E06A-B3CC-111BE7E405DE}"/>
              </a:ext>
            </a:extLst>
          </p:cNvPr>
          <p:cNvSpPr>
            <a:spLocks noGrp="1"/>
          </p:cNvSpPr>
          <p:nvPr>
            <p:ph type="sldNum" sz="quarter" idx="5"/>
          </p:nvPr>
        </p:nvSpPr>
        <p:spPr/>
        <p:txBody>
          <a:bodyPr/>
          <a:lstStyle/>
          <a:p>
            <a:fld id="{03218C0E-EBC0-4363-B866-4FBE8A16C4C0}" type="slidenum">
              <a:rPr lang="en-US" smtClean="0"/>
              <a:t>5</a:t>
            </a:fld>
            <a:endParaRPr lang="en-US"/>
          </a:p>
        </p:txBody>
      </p:sp>
    </p:spTree>
    <p:extLst>
      <p:ext uri="{BB962C8B-B14F-4D97-AF65-F5344CB8AC3E}">
        <p14:creationId xmlns:p14="http://schemas.microsoft.com/office/powerpoint/2010/main" val="761619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9BF9C-EA90-F20C-6351-8AC7327728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0EF50B-2DA4-C71A-E6B1-9BA3340B5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74D11B-27C6-4717-014A-F477258C1772}"/>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D2502AE0-64C3-7F5C-A628-010B9EB9BC5D}"/>
              </a:ext>
            </a:extLst>
          </p:cNvPr>
          <p:cNvSpPr>
            <a:spLocks noGrp="1"/>
          </p:cNvSpPr>
          <p:nvPr>
            <p:ph type="sldNum" sz="quarter" idx="5"/>
          </p:nvPr>
        </p:nvSpPr>
        <p:spPr/>
        <p:txBody>
          <a:bodyPr/>
          <a:lstStyle/>
          <a:p>
            <a:fld id="{03218C0E-EBC0-4363-B866-4FBE8A16C4C0}" type="slidenum">
              <a:rPr lang="en-US" smtClean="0"/>
              <a:t>6</a:t>
            </a:fld>
            <a:endParaRPr lang="en-US"/>
          </a:p>
        </p:txBody>
      </p:sp>
    </p:spTree>
    <p:extLst>
      <p:ext uri="{BB962C8B-B14F-4D97-AF65-F5344CB8AC3E}">
        <p14:creationId xmlns:p14="http://schemas.microsoft.com/office/powerpoint/2010/main" val="2356177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3392" y="2132857"/>
            <a:ext cx="10363200" cy="1470025"/>
          </a:xfrm>
        </p:spPr>
        <p:txBody>
          <a:bodyPr>
            <a:normAutofit/>
          </a:bodyPr>
          <a:lstStyle>
            <a:lvl1pPr>
              <a:defRPr sz="2800" b="1">
                <a:solidFill>
                  <a:schemeClr val="tx1">
                    <a:lumMod val="65000"/>
                    <a:lumOff val="3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623392" y="3933056"/>
            <a:ext cx="8534400" cy="1752600"/>
          </a:xfrm>
        </p:spPr>
        <p:txBody>
          <a:bodyPr>
            <a:normAutofit/>
          </a:bodyPr>
          <a:lstStyle>
            <a:lvl1pPr marL="0" indent="0" algn="l">
              <a:buNone/>
              <a:defRPr sz="2400"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9" name="Straight Connector 8"/>
          <p:cNvCxnSpPr>
            <a:cxnSpLocks noChangeShapeType="1"/>
          </p:cNvCxnSpPr>
          <p:nvPr userDrawn="1"/>
        </p:nvCxnSpPr>
        <p:spPr bwMode="auto">
          <a:xfrm>
            <a:off x="623392" y="3789040"/>
            <a:ext cx="9505056" cy="0"/>
          </a:xfrm>
          <a:prstGeom prst="line">
            <a:avLst/>
          </a:prstGeom>
          <a:noFill/>
          <a:ln w="25400">
            <a:solidFill>
              <a:srgbClr val="660066"/>
            </a:solidFill>
            <a:prstDash val="dot"/>
            <a:round/>
          </a:ln>
          <a:effectLst>
            <a:outerShdw blurRad="63500" dist="20000" dir="5400000" rotWithShape="0">
              <a:srgbClr val="000000">
                <a:alpha val="37999"/>
              </a:srgbClr>
            </a:outerShdw>
          </a:effectLst>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51FE3-7623-4EAD-B2F3-330393A65E7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51FE3-7623-4EAD-B2F3-330393A65E7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335360" y="1844826"/>
            <a:ext cx="11521280" cy="1470025"/>
          </a:xfrm>
        </p:spPr>
        <p:txBody>
          <a:bodyPr anchor="b">
            <a:normAutofit/>
          </a:bodyPr>
          <a:lstStyle>
            <a:lvl1pPr algn="l">
              <a:defRPr sz="3600">
                <a:solidFill>
                  <a:srgbClr val="9A1D2B"/>
                </a:solidFill>
                <a:latin typeface="+mj-lt"/>
                <a:cs typeface="Arial" panose="020B0604020202020204" pitchFamily="34" charset="0"/>
              </a:defRPr>
            </a:lvl1pPr>
          </a:lstStyle>
          <a:p>
            <a:r>
              <a:rPr lang="en-US" dirty="0"/>
              <a:t>Click to edit Master title style</a:t>
            </a:r>
            <a:endParaRPr lang="en-GB" dirty="0"/>
          </a:p>
        </p:txBody>
      </p:sp>
      <p:sp>
        <p:nvSpPr>
          <p:cNvPr id="3" name="Subtitle 2"/>
          <p:cNvSpPr>
            <a:spLocks noGrp="1"/>
          </p:cNvSpPr>
          <p:nvPr>
            <p:ph type="subTitle" idx="1"/>
          </p:nvPr>
        </p:nvSpPr>
        <p:spPr>
          <a:xfrm>
            <a:off x="335360" y="3356992"/>
            <a:ext cx="1152128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6"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5360" y="1196752"/>
            <a:ext cx="11521280" cy="576064"/>
          </a:xfrm>
        </p:spPr>
        <p:txBody>
          <a:bodyPr anchor="b">
            <a:normAutofit/>
          </a:bodyPr>
          <a:lstStyle>
            <a:lvl1pPr algn="l">
              <a:defRPr sz="3200">
                <a:solidFill>
                  <a:srgbClr val="9A1D2B"/>
                </a:solidFill>
                <a:latin typeface="+mj-lt"/>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335360" y="1916833"/>
            <a:ext cx="11521280" cy="4209332"/>
          </a:xfrm>
        </p:spPr>
        <p:txBody>
          <a:bodyPr/>
          <a:lstStyle>
            <a:lvl5pP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360" y="1196753"/>
            <a:ext cx="11521280" cy="4929411"/>
          </a:xfrm>
        </p:spPr>
        <p:txBody>
          <a:bodyPr/>
          <a:lstStyle>
            <a:lvl5pP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12778"/>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7600" y="1412778"/>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1268760"/>
            <a:ext cx="7315200" cy="4176464"/>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en-GB" noProof="0" dirty="0"/>
          </a:p>
        </p:txBody>
      </p:sp>
      <p:sp>
        <p:nvSpPr>
          <p:cNvPr id="4" name="Text Placeholder 3"/>
          <p:cNvSpPr>
            <a:spLocks noGrp="1"/>
          </p:cNvSpPr>
          <p:nvPr>
            <p:ph type="body" sz="half" idx="2"/>
          </p:nvPr>
        </p:nvSpPr>
        <p:spPr>
          <a:xfrm>
            <a:off x="2389717" y="5445225"/>
            <a:ext cx="7315200" cy="6549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sz="3600"/>
            </a:lvl1pPr>
          </a:lstStyle>
          <a:p>
            <a:r>
              <a:rPr lang="en-US" dirty="0"/>
              <a:t>		Click to edit title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51FE3-7623-4EAD-B2F3-330393A65E7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51FE3-7623-4EAD-B2F3-330393A65E7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C51FE3-7623-4EAD-B2F3-330393A65E7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C51FE3-7623-4EAD-B2F3-330393A65E7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C51FE3-7623-4EAD-B2F3-330393A65E7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C51FE3-7623-4EAD-B2F3-330393A65E7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C51FE3-7623-4EAD-B2F3-330393A65E7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C51FE3-7623-4EAD-B2F3-330393A65E7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jpeg"/><Relationship Id="rId3" Type="http://schemas.openxmlformats.org/officeDocument/2006/relationships/slideLayout" Target="../slideLayouts/slideLayout14.xml"/><Relationship Id="rId7" Type="http://schemas.openxmlformats.org/officeDocument/2006/relationships/theme" Target="../theme/theme2.xml"/><Relationship Id="rId12" Type="http://schemas.openxmlformats.org/officeDocument/2006/relationships/image" Target="../media/image6.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5.jpeg"/><Relationship Id="rId5" Type="http://schemas.openxmlformats.org/officeDocument/2006/relationships/slideLayout" Target="../slideLayouts/slideLayout16.xml"/><Relationship Id="rId10"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79576" y="258212"/>
            <a:ext cx="9302824"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8785" y="647297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C51FE3-7623-4EAD-B2F3-330393A65E73}" type="slidenum">
              <a:rPr lang="en-US" smtClean="0"/>
              <a:t>‹#›</a:t>
            </a:fld>
            <a:endParaRPr lang="en-US"/>
          </a:p>
        </p:txBody>
      </p:sp>
      <p:pic>
        <p:nvPicPr>
          <p:cNvPr id="8" name="Picture 2" descr="TAB_col_white_background.eps"/>
          <p:cNvPicPr>
            <a:picLocks noChangeAspect="1"/>
          </p:cNvPicPr>
          <p:nvPr userDrawn="1"/>
        </p:nvPicPr>
        <p:blipFill>
          <a:blip r:embed="rId13" cstate="print"/>
          <a:srcRect/>
          <a:stretch>
            <a:fillRect/>
          </a:stretch>
        </p:blipFill>
        <p:spPr bwMode="auto">
          <a:xfrm>
            <a:off x="523875" y="509588"/>
            <a:ext cx="1663700" cy="7112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buNone/>
        <a:defRPr sz="3600" kern="1200">
          <a:solidFill>
            <a:srgbClr val="7800A2"/>
          </a:solidFill>
          <a:latin typeface="Arial" panose="020B0604020202020204"/>
          <a:ea typeface="+mj-ea"/>
          <a:cs typeface="Arial" panose="020B0604020202020204"/>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23659" y="253032"/>
            <a:ext cx="7200800" cy="82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endParaRPr lang="en-GB" dirty="0"/>
          </a:p>
        </p:txBody>
      </p:sp>
      <p:sp>
        <p:nvSpPr>
          <p:cNvPr id="1027" name="Text Placeholder 2"/>
          <p:cNvSpPr>
            <a:spLocks noGrp="1"/>
          </p:cNvSpPr>
          <p:nvPr>
            <p:ph type="body" idx="1"/>
          </p:nvPr>
        </p:nvSpPr>
        <p:spPr bwMode="auto">
          <a:xfrm>
            <a:off x="609600" y="1196753"/>
            <a:ext cx="10972800" cy="492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028" name="Picture 7" descr="logo-ltr.tif"/>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4434" y="312080"/>
            <a:ext cx="2592917"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a:xfrm>
            <a:off x="334434" y="1079500"/>
            <a:ext cx="11523133"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4434" y="6165850"/>
            <a:ext cx="11523133"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31" name="Picture 11" descr="address.gif"/>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867900" y="6237288"/>
            <a:ext cx="198966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0315479" y="233836"/>
            <a:ext cx="1339180" cy="745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Footer Placeholder 4"/>
          <p:cNvSpPr>
            <a:spLocks noGrp="1"/>
          </p:cNvSpPr>
          <p:nvPr>
            <p:ph type="ftr" sz="quarter" idx="3"/>
          </p:nvPr>
        </p:nvSpPr>
        <p:spPr>
          <a:xfrm>
            <a:off x="527382"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pic>
        <p:nvPicPr>
          <p:cNvPr id="3" name="Picture 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652848" y="476677"/>
            <a:ext cx="2784000" cy="453535"/>
          </a:xfrm>
          <a:prstGeom prst="rect">
            <a:avLst/>
          </a:prstGeom>
        </p:spPr>
      </p:pic>
      <p:pic>
        <p:nvPicPr>
          <p:cNvPr id="4" name="Picture 3"/>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152117" y="253844"/>
            <a:ext cx="2400000" cy="654876"/>
          </a:xfrm>
          <a:prstGeom prst="rect">
            <a:avLst/>
          </a:prstGeom>
        </p:spPr>
      </p:pic>
      <p:pic>
        <p:nvPicPr>
          <p:cNvPr id="15" name="Picture 7" descr="logo-ltr.tif"/>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4662" y="324732"/>
            <a:ext cx="2592917"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9867900" y="6237288"/>
            <a:ext cx="198966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2" name="Picture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128597" y="6207517"/>
            <a:ext cx="1344000" cy="40244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lgn="l" rtl="0" eaLnBrk="1" fontAlgn="base" hangingPunct="1">
        <a:spcBef>
          <a:spcPct val="0"/>
        </a:spcBef>
        <a:spcAft>
          <a:spcPct val="0"/>
        </a:spcAft>
        <a:defRPr sz="3200" kern="1200">
          <a:solidFill>
            <a:srgbClr val="9A1D2B"/>
          </a:solidFill>
          <a:latin typeface="+mj-lt"/>
          <a:ea typeface="+mj-ea"/>
          <a:cs typeface="Arial" panose="020B0604020202020204" pitchFamily="34" charset="0"/>
        </a:defRPr>
      </a:lvl1pPr>
      <a:lvl2pPr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BF2F37"/>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jpe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6"/>
          <p:cNvSpPr>
            <a:spLocks noChangeArrowheads="1"/>
          </p:cNvSpPr>
          <p:nvPr/>
        </p:nvSpPr>
        <p:spPr bwMode="auto">
          <a:xfrm>
            <a:off x="407368" y="1402476"/>
            <a:ext cx="9721080" cy="1015663"/>
          </a:xfrm>
          <a:prstGeom prst="rect">
            <a:avLst/>
          </a:prstGeom>
          <a:noFill/>
          <a:ln>
            <a:noFill/>
          </a:ln>
        </p:spPr>
        <p:txBody>
          <a:bodyPr wrap="square">
            <a:spAutoFit/>
          </a:bodyPr>
          <a:lstStyle/>
          <a:p>
            <a:pPr>
              <a:defRPr/>
            </a:pPr>
            <a:r>
              <a:rPr lang="en-US" sz="3000" b="1" dirty="0">
                <a:latin typeface="Aptos Black" panose="020F0502020204030204" pitchFamily="34" charset="0"/>
                <a:ea typeface="Geneva" charset="0"/>
                <a:cs typeface="Arial" panose="020B0604020202020204"/>
              </a:rPr>
              <a:t>Deep Learning Approaches for H&amp;E to Multiplexed Immunohistochemistry Image Stain Translation</a:t>
            </a:r>
            <a:endParaRPr lang="en-GB" sz="3000" b="1" dirty="0">
              <a:latin typeface="Aptos Black" panose="020F0502020204030204" pitchFamily="34" charset="0"/>
              <a:ea typeface="Geneva" charset="0"/>
              <a:cs typeface="Arial" panose="020B0604020202020204"/>
            </a:endParaRPr>
          </a:p>
        </p:txBody>
      </p:sp>
      <p:sp>
        <p:nvSpPr>
          <p:cNvPr id="2" name="Rectangle 1"/>
          <p:cNvSpPr/>
          <p:nvPr/>
        </p:nvSpPr>
        <p:spPr>
          <a:xfrm>
            <a:off x="407368" y="2716850"/>
            <a:ext cx="6096000" cy="494751"/>
          </a:xfrm>
          <a:prstGeom prst="rect">
            <a:avLst/>
          </a:prstGeom>
        </p:spPr>
        <p:txBody>
          <a:bodyPr>
            <a:spAutoFit/>
          </a:bodyPr>
          <a:lstStyle/>
          <a:p>
            <a:pPr>
              <a:lnSpc>
                <a:spcPct val="120000"/>
              </a:lnSpc>
            </a:pPr>
            <a:r>
              <a:rPr lang="en-GB" sz="2400" b="1" i="1" dirty="0">
                <a:solidFill>
                  <a:srgbClr val="595959"/>
                </a:solidFill>
                <a:cs typeface="Arial" panose="020B0604020202020204" pitchFamily="34" charset="0"/>
              </a:rPr>
              <a:t>Chang Bian  </a:t>
            </a:r>
            <a:r>
              <a:rPr lang="en-GB" sz="2400" dirty="0">
                <a:solidFill>
                  <a:srgbClr val="595959"/>
                </a:solidFill>
                <a:cs typeface="Arial" panose="020B0604020202020204" pitchFamily="34" charset="0"/>
              </a:rPr>
              <a:t>|  </a:t>
            </a:r>
            <a:r>
              <a:rPr lang="en-US" sz="2400" b="1" i="1" dirty="0">
                <a:solidFill>
                  <a:srgbClr val="7030A0"/>
                </a:solidFill>
                <a:cs typeface="Arial" panose="020B0604020202020204" pitchFamily="34" charset="0"/>
              </a:rPr>
              <a:t>12/12/2024</a:t>
            </a:r>
            <a:endParaRPr lang="en-GB" sz="2400" b="1" i="1" dirty="0">
              <a:solidFill>
                <a:srgbClr val="7030A0"/>
              </a:solidFill>
              <a:cs typeface="Arial" panose="020B0604020202020204" pitchFamily="34" charset="0"/>
            </a:endParaRPr>
          </a:p>
        </p:txBody>
      </p:sp>
      <p:sp>
        <p:nvSpPr>
          <p:cNvPr id="3" name="TextBox 2"/>
          <p:cNvSpPr txBox="1"/>
          <p:nvPr/>
        </p:nvSpPr>
        <p:spPr>
          <a:xfrm>
            <a:off x="407368" y="4005064"/>
            <a:ext cx="10945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dirty="0"/>
              <a:t>Institution</a:t>
            </a:r>
            <a:r>
              <a:rPr lang="en-US" sz="2000" dirty="0"/>
              <a:t>: </a:t>
            </a:r>
            <a:r>
              <a:rPr lang="en-GB" sz="2000" dirty="0"/>
              <a:t>Division of Informatics, Imaging &amp; Data Sciences</a:t>
            </a:r>
          </a:p>
          <a:p>
            <a:r>
              <a:rPr lang="en-GB" sz="2000" dirty="0"/>
              <a:t>                        Faculty of Biology, Medicine and Health University of Manchester</a:t>
            </a:r>
            <a:r>
              <a:rPr lang="en-US" sz="2000" dirty="0"/>
              <a:t> </a:t>
            </a:r>
          </a:p>
          <a:p>
            <a:pPr marL="285750" indent="-285750">
              <a:buFont typeface="Arial" panose="020B0604020202020204" pitchFamily="34" charset="0"/>
              <a:buChar char="•"/>
            </a:pPr>
            <a:r>
              <a:rPr lang="en-US" sz="2000" b="1" dirty="0"/>
              <a:t>Supervisors</a:t>
            </a:r>
            <a:r>
              <a:rPr lang="en-US" sz="2000" dirty="0"/>
              <a:t>: Martin Fergie; Tim </a:t>
            </a:r>
            <a:r>
              <a:rPr lang="en-US" sz="2000" dirty="0" err="1"/>
              <a:t>Cootes</a:t>
            </a:r>
            <a:r>
              <a:rPr lang="en-US" sz="2000" dirty="0"/>
              <a:t>; Beth Phillips</a:t>
            </a:r>
          </a:p>
        </p:txBody>
      </p:sp>
      <p:sp>
        <p:nvSpPr>
          <p:cNvPr id="4" name="Slide Number Placeholder 1">
            <a:extLst>
              <a:ext uri="{FF2B5EF4-FFF2-40B4-BE49-F238E27FC236}">
                <a16:creationId xmlns:a16="http://schemas.microsoft.com/office/drawing/2014/main" id="{A203B4EF-C765-C585-4952-A647B63F63F2}"/>
              </a:ext>
            </a:extLst>
          </p:cNvPr>
          <p:cNvSpPr txBox="1">
            <a:spLocks/>
          </p:cNvSpPr>
          <p:nvPr/>
        </p:nvSpPr>
        <p:spPr>
          <a:xfrm>
            <a:off x="9348785" y="6472972"/>
            <a:ext cx="284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7C51FE3-7623-4EAD-B2F3-330393A65E73}" type="slidenum">
              <a:rPr lang="en-US" sz="1200" smtClean="0">
                <a:solidFill>
                  <a:schemeClr val="bg1">
                    <a:lumMod val="75000"/>
                  </a:schemeClr>
                </a:solidFill>
              </a:rPr>
              <a:pPr algn="r"/>
              <a:t>1</a:t>
            </a:fld>
            <a:endParaRPr lang="en-US" sz="1200" dirty="0">
              <a:solidFill>
                <a:schemeClr val="bg1">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607"/>
    </mc:Choice>
    <mc:Fallback xmlns="">
      <p:transition spd="slow" advTm="260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C51FE3-7623-4EAD-B2F3-330393A65E73}" type="slidenum">
              <a:rPr lang="en-US" smtClean="0"/>
              <a:t>10</a:t>
            </a:fld>
            <a:endParaRPr lang="en-US"/>
          </a:p>
        </p:txBody>
      </p:sp>
      <p:sp>
        <p:nvSpPr>
          <p:cNvPr id="4" name="Title 1">
            <a:extLst>
              <a:ext uri="{FF2B5EF4-FFF2-40B4-BE49-F238E27FC236}">
                <a16:creationId xmlns:a16="http://schemas.microsoft.com/office/drawing/2014/main" id="{22A03667-A9DC-50DE-8274-78C772679F72}"/>
              </a:ext>
            </a:extLst>
          </p:cNvPr>
          <p:cNvSpPr txBox="1"/>
          <p:nvPr/>
        </p:nvSpPr>
        <p:spPr bwMode="auto">
          <a:xfrm>
            <a:off x="2207568" y="620688"/>
            <a:ext cx="9721080"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dirty="0">
                <a:solidFill>
                  <a:sysClr val="windowText" lastClr="000000"/>
                </a:solidFill>
              </a:rPr>
              <a:t>Chapter 4: </a:t>
            </a:r>
            <a:r>
              <a:rPr lang="en-GB" sz="2000" dirty="0"/>
              <a:t>Application of the Adaptive Thresholding Method in Prediction of Prognosis in Melanoma</a:t>
            </a:r>
            <a:endParaRPr lang="en-US" sz="2000" dirty="0"/>
          </a:p>
        </p:txBody>
      </p:sp>
      <p:pic>
        <p:nvPicPr>
          <p:cNvPr id="6" name="Picture 5" descr="A collage of images of different colors&#10;&#10;Description automatically generated">
            <a:extLst>
              <a:ext uri="{FF2B5EF4-FFF2-40B4-BE49-F238E27FC236}">
                <a16:creationId xmlns:a16="http://schemas.microsoft.com/office/drawing/2014/main" id="{1591ACA1-AD6A-17B1-4E3D-034F83FDA1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1340768"/>
            <a:ext cx="11305256" cy="3785670"/>
          </a:xfrm>
          <a:prstGeom prst="rect">
            <a:avLst/>
          </a:prstGeom>
        </p:spPr>
      </p:pic>
      <p:sp>
        <p:nvSpPr>
          <p:cNvPr id="7" name="TextBox 6">
            <a:extLst>
              <a:ext uri="{FF2B5EF4-FFF2-40B4-BE49-F238E27FC236}">
                <a16:creationId xmlns:a16="http://schemas.microsoft.com/office/drawing/2014/main" id="{F2FCE390-C672-B19E-80DD-DEC25175C2F8}"/>
              </a:ext>
            </a:extLst>
          </p:cNvPr>
          <p:cNvSpPr txBox="1"/>
          <p:nvPr/>
        </p:nvSpPr>
        <p:spPr>
          <a:xfrm>
            <a:off x="623392" y="5229200"/>
            <a:ext cx="10657184" cy="1384995"/>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Establish a computational pipeline incorporating the adaptive thresholding method we proposed in Chapter 3.</a:t>
            </a:r>
          </a:p>
          <a:p>
            <a:r>
              <a:rPr lang="en-GB" sz="1400" b="1" dirty="0"/>
              <a:t>Findings:</a:t>
            </a:r>
          </a:p>
          <a:p>
            <a:r>
              <a:rPr lang="en-GB" sz="1400" dirty="0"/>
              <a:t>1. </a:t>
            </a:r>
            <a:r>
              <a:rPr lang="en-US" sz="1400" dirty="0"/>
              <a:t>Nuclei size in the invasive band emerging as a factor with a notably high hazard ratio</a:t>
            </a:r>
          </a:p>
          <a:p>
            <a:r>
              <a:rPr lang="en-US" sz="1400" dirty="0"/>
              <a:t>2. </a:t>
            </a:r>
            <a:r>
              <a:rPr lang="en-GB" sz="1400" dirty="0"/>
              <a:t>Multivariate Cox models demonstrated an improved mean concordance index upon incorporating nuclei size data.</a:t>
            </a:r>
          </a:p>
          <a:p>
            <a:r>
              <a:rPr lang="en-GB" sz="1400" dirty="0"/>
              <a:t>3. The notable correlation between the invasive band's nuclei size of different cell categories and tumour thickness suggests a link between microlevel cellular changes and overall tumour progression</a:t>
            </a:r>
            <a:endParaRPr lang="en-US" sz="1400" dirty="0"/>
          </a:p>
        </p:txBody>
      </p:sp>
    </p:spTree>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D72775FD-C5C9-1C0B-53B2-7F9EA507A500}"/>
              </a:ext>
            </a:extLst>
          </p:cNvPr>
          <p:cNvSpPr/>
          <p:nvPr/>
        </p:nvSpPr>
        <p:spPr>
          <a:xfrm>
            <a:off x="4382188" y="3620369"/>
            <a:ext cx="6754372" cy="210188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13B9086-9801-B0FC-15F8-266E320FA505}"/>
              </a:ext>
            </a:extLst>
          </p:cNvPr>
          <p:cNvSpPr/>
          <p:nvPr/>
        </p:nvSpPr>
        <p:spPr>
          <a:xfrm>
            <a:off x="4367808" y="1467202"/>
            <a:ext cx="6751939" cy="210188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47C51FE3-7623-4EAD-B2F3-330393A65E73}" type="slidenum">
              <a:rPr lang="en-US" smtClean="0"/>
              <a:t>11</a:t>
            </a:fld>
            <a:endParaRPr lang="en-US"/>
          </a:p>
        </p:txBody>
      </p:sp>
      <p:sp>
        <p:nvSpPr>
          <p:cNvPr id="4" name="Title 1">
            <a:extLst>
              <a:ext uri="{FF2B5EF4-FFF2-40B4-BE49-F238E27FC236}">
                <a16:creationId xmlns:a16="http://schemas.microsoft.com/office/drawing/2014/main" id="{3B7CF320-1338-E35E-EE2B-90877F1ACB17}"/>
              </a:ext>
            </a:extLst>
          </p:cNvPr>
          <p:cNvSpPr txBox="1"/>
          <p:nvPr/>
        </p:nvSpPr>
        <p:spPr bwMode="auto">
          <a:xfrm>
            <a:off x="2207568" y="620688"/>
            <a:ext cx="9721080"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dirty="0">
                <a:solidFill>
                  <a:sysClr val="windowText" lastClr="000000"/>
                </a:solidFill>
              </a:rPr>
              <a:t>Chapter 5: </a:t>
            </a:r>
            <a:r>
              <a:rPr lang="en-GB" sz="2000" dirty="0"/>
              <a:t>Transformer-Based Network for H&amp;E to Multiplexed Immunohistochemistry Stain Translation</a:t>
            </a:r>
            <a:endParaRPr lang="en-US" sz="2000" dirty="0"/>
          </a:p>
        </p:txBody>
      </p:sp>
      <p:sp>
        <p:nvSpPr>
          <p:cNvPr id="15" name="Rectangle 14">
            <a:extLst>
              <a:ext uri="{FF2B5EF4-FFF2-40B4-BE49-F238E27FC236}">
                <a16:creationId xmlns:a16="http://schemas.microsoft.com/office/drawing/2014/main" id="{40AEBE86-4D0A-CA1E-6370-4ABB67E4DADD}"/>
              </a:ext>
            </a:extLst>
          </p:cNvPr>
          <p:cNvSpPr/>
          <p:nvPr/>
        </p:nvSpPr>
        <p:spPr>
          <a:xfrm>
            <a:off x="479375" y="1340768"/>
            <a:ext cx="10657185" cy="4673872"/>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33BFE4-A52A-88FE-6CE4-2CD4376AA730}"/>
              </a:ext>
            </a:extLst>
          </p:cNvPr>
          <p:cNvSpPr txBox="1"/>
          <p:nvPr/>
        </p:nvSpPr>
        <p:spPr>
          <a:xfrm>
            <a:off x="993734" y="6042618"/>
            <a:ext cx="9628466" cy="830997"/>
          </a:xfrm>
          <a:prstGeom prst="rect">
            <a:avLst/>
          </a:prstGeom>
          <a:noFill/>
        </p:spPr>
        <p:txBody>
          <a:bodyPr wrap="square" rtlCol="0">
            <a:spAutoFit/>
          </a:bodyPr>
          <a:lstStyle/>
          <a:p>
            <a:r>
              <a:rPr lang="en-US" sz="2400" b="1" dirty="0">
                <a:solidFill>
                  <a:srgbClr val="7800A2"/>
                </a:solidFill>
              </a:rPr>
              <a:t>Aim: Develop a computational method to take in H&amp;E and translate to virtual </a:t>
            </a:r>
            <a:r>
              <a:rPr lang="en-US" sz="2400" b="1" dirty="0" err="1">
                <a:solidFill>
                  <a:srgbClr val="7800A2"/>
                </a:solidFill>
              </a:rPr>
              <a:t>mIHC</a:t>
            </a:r>
            <a:r>
              <a:rPr lang="en-US" sz="2400" b="1" dirty="0">
                <a:solidFill>
                  <a:srgbClr val="7800A2"/>
                </a:solidFill>
              </a:rPr>
              <a:t>/</a:t>
            </a:r>
            <a:r>
              <a:rPr lang="en-US" sz="2400" b="1" dirty="0" err="1">
                <a:solidFill>
                  <a:srgbClr val="7800A2"/>
                </a:solidFill>
              </a:rPr>
              <a:t>mIF</a:t>
            </a:r>
            <a:r>
              <a:rPr lang="en-US" sz="2400" b="1" dirty="0">
                <a:solidFill>
                  <a:srgbClr val="7800A2"/>
                </a:solidFill>
              </a:rPr>
              <a:t> images</a:t>
            </a:r>
          </a:p>
        </p:txBody>
      </p:sp>
      <p:pic>
        <p:nvPicPr>
          <p:cNvPr id="55" name="图片 36">
            <a:extLst>
              <a:ext uri="{FF2B5EF4-FFF2-40B4-BE49-F238E27FC236}">
                <a16:creationId xmlns:a16="http://schemas.microsoft.com/office/drawing/2014/main" id="{F6C2A7D6-B457-5A82-6992-5293D4E3AED3}"/>
              </a:ext>
            </a:extLst>
          </p:cNvPr>
          <p:cNvPicPr>
            <a:picLocks noChangeAspect="1"/>
          </p:cNvPicPr>
          <p:nvPr/>
        </p:nvPicPr>
        <p:blipFill>
          <a:blip r:embed="rId3"/>
          <a:stretch>
            <a:fillRect/>
          </a:stretch>
        </p:blipFill>
        <p:spPr>
          <a:xfrm>
            <a:off x="623392" y="1467202"/>
            <a:ext cx="3722715" cy="2078438"/>
          </a:xfrm>
          <a:prstGeom prst="rect">
            <a:avLst/>
          </a:prstGeom>
          <a:ln w="25400">
            <a:solidFill>
              <a:srgbClr val="7800A2"/>
            </a:solidFill>
          </a:ln>
        </p:spPr>
      </p:pic>
      <p:pic>
        <p:nvPicPr>
          <p:cNvPr id="56" name="图片 37">
            <a:extLst>
              <a:ext uri="{FF2B5EF4-FFF2-40B4-BE49-F238E27FC236}">
                <a16:creationId xmlns:a16="http://schemas.microsoft.com/office/drawing/2014/main" id="{B18D1FC6-CA38-366D-411C-890AFFF0D59C}"/>
              </a:ext>
            </a:extLst>
          </p:cNvPr>
          <p:cNvPicPr>
            <a:picLocks noChangeAspect="1"/>
          </p:cNvPicPr>
          <p:nvPr/>
        </p:nvPicPr>
        <p:blipFill>
          <a:blip r:embed="rId4"/>
          <a:stretch>
            <a:fillRect/>
          </a:stretch>
        </p:blipFill>
        <p:spPr>
          <a:xfrm>
            <a:off x="608463" y="3645024"/>
            <a:ext cx="3752572" cy="2078439"/>
          </a:xfrm>
          <a:prstGeom prst="rect">
            <a:avLst/>
          </a:prstGeom>
          <a:ln w="25400">
            <a:solidFill>
              <a:srgbClr val="7800A2"/>
            </a:solidFill>
          </a:ln>
        </p:spPr>
      </p:pic>
      <p:sp>
        <p:nvSpPr>
          <p:cNvPr id="57" name="文本框 40">
            <a:extLst>
              <a:ext uri="{FF2B5EF4-FFF2-40B4-BE49-F238E27FC236}">
                <a16:creationId xmlns:a16="http://schemas.microsoft.com/office/drawing/2014/main" id="{74094539-3453-DEC2-57B8-1F544C64E9F5}"/>
              </a:ext>
            </a:extLst>
          </p:cNvPr>
          <p:cNvSpPr txBox="1"/>
          <p:nvPr/>
        </p:nvSpPr>
        <p:spPr>
          <a:xfrm>
            <a:off x="4346107" y="1467202"/>
            <a:ext cx="4312202"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b="1" dirty="0"/>
              <a:t>Hematoxylin and Eosin </a:t>
            </a:r>
            <a:r>
              <a:rPr lang="en-US" altLang="zh-CN" sz="1600" b="1" dirty="0">
                <a:sym typeface="+mn-ea"/>
              </a:rPr>
              <a:t>(H&amp;E)</a:t>
            </a:r>
          </a:p>
          <a:p>
            <a:r>
              <a:rPr lang="en-US" altLang="zh-CN" sz="1600" b="1" dirty="0">
                <a:sym typeface="+mn-ea"/>
              </a:rPr>
              <a:t>Most widely used</a:t>
            </a:r>
          </a:p>
        </p:txBody>
      </p:sp>
      <p:sp>
        <p:nvSpPr>
          <p:cNvPr id="58" name="文本框 41">
            <a:extLst>
              <a:ext uri="{FF2B5EF4-FFF2-40B4-BE49-F238E27FC236}">
                <a16:creationId xmlns:a16="http://schemas.microsoft.com/office/drawing/2014/main" id="{164950FB-5617-8F69-2BC6-BF7D7E53B4F2}"/>
              </a:ext>
            </a:extLst>
          </p:cNvPr>
          <p:cNvSpPr txBox="1"/>
          <p:nvPr/>
        </p:nvSpPr>
        <p:spPr>
          <a:xfrm>
            <a:off x="4360842" y="3569086"/>
            <a:ext cx="5858103"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b="1" dirty="0"/>
              <a:t>mIHC/</a:t>
            </a:r>
            <a:r>
              <a:rPr lang="en-US" altLang="zh-CN" sz="1600" b="1" dirty="0" err="1"/>
              <a:t>mIF</a:t>
            </a:r>
            <a:r>
              <a:rPr lang="en-US" altLang="zh-CN" sz="1600" b="1" dirty="0"/>
              <a:t> images: </a:t>
            </a:r>
          </a:p>
          <a:p>
            <a:r>
              <a:rPr lang="en-US" altLang="zh-CN" sz="1600" b="1" dirty="0"/>
              <a:t>provides further </a:t>
            </a:r>
            <a:r>
              <a:rPr lang="en-US" altLang="zh-CN" sz="1600" b="1" dirty="0" err="1"/>
              <a:t>characterisation</a:t>
            </a:r>
            <a:endParaRPr lang="en-US" altLang="zh-CN" sz="1600" b="1" dirty="0"/>
          </a:p>
        </p:txBody>
      </p:sp>
      <p:sp>
        <p:nvSpPr>
          <p:cNvPr id="59" name="文本框 38">
            <a:extLst>
              <a:ext uri="{FF2B5EF4-FFF2-40B4-BE49-F238E27FC236}">
                <a16:creationId xmlns:a16="http://schemas.microsoft.com/office/drawing/2014/main" id="{EAB1D886-7D2C-3816-A9AA-7E3A8F23C2B8}"/>
              </a:ext>
            </a:extLst>
          </p:cNvPr>
          <p:cNvSpPr txBox="1"/>
          <p:nvPr/>
        </p:nvSpPr>
        <p:spPr>
          <a:xfrm>
            <a:off x="4382188" y="1917301"/>
            <a:ext cx="5030544" cy="1420325"/>
          </a:xfrm>
          <a:prstGeom prst="rect">
            <a:avLst/>
          </a:prstGeom>
          <a:noFill/>
        </p:spPr>
        <p:txBody>
          <a:bodyPr wrap="non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charset="0"/>
              <a:buChar char="Ø"/>
            </a:pPr>
            <a:r>
              <a:rPr lang="en-US" altLang="zh-CN" sz="2000" dirty="0">
                <a:ea typeface="黑体" panose="02010609060101010101" pitchFamily="49" charset="-122"/>
                <a:sym typeface="+mn-ea"/>
              </a:rPr>
              <a:t>low cost</a:t>
            </a:r>
          </a:p>
          <a:p>
            <a:pPr marL="285750" indent="-285750">
              <a:lnSpc>
                <a:spcPct val="150000"/>
              </a:lnSpc>
              <a:buFont typeface="Wingdings" panose="05000000000000000000" charset="0"/>
              <a:buChar char="Ø"/>
            </a:pPr>
            <a:r>
              <a:rPr lang="en-US" altLang="zh-CN" sz="2000" dirty="0">
                <a:ea typeface="黑体" panose="02010609060101010101" pitchFamily="49" charset="-122"/>
                <a:sym typeface="+mn-ea"/>
              </a:rPr>
              <a:t>Simple preparation process</a:t>
            </a:r>
          </a:p>
          <a:p>
            <a:pPr marL="285750" indent="-285750">
              <a:lnSpc>
                <a:spcPct val="150000"/>
              </a:lnSpc>
              <a:buFont typeface="Wingdings" panose="05000000000000000000" charset="0"/>
              <a:buChar char="Ø"/>
            </a:pPr>
            <a:r>
              <a:rPr lang="en-US" altLang="zh-CN" sz="2000" dirty="0">
                <a:ea typeface="黑体" panose="02010609060101010101" pitchFamily="49" charset="-122"/>
                <a:sym typeface="+mn-ea"/>
              </a:rPr>
              <a:t>Can not identify specific protein markers</a:t>
            </a:r>
          </a:p>
        </p:txBody>
      </p:sp>
      <p:sp>
        <p:nvSpPr>
          <p:cNvPr id="60" name="文本框 39">
            <a:extLst>
              <a:ext uri="{FF2B5EF4-FFF2-40B4-BE49-F238E27FC236}">
                <a16:creationId xmlns:a16="http://schemas.microsoft.com/office/drawing/2014/main" id="{4C79D1DE-7EB0-4A89-5042-D106625DA62B}"/>
              </a:ext>
            </a:extLst>
          </p:cNvPr>
          <p:cNvSpPr txBox="1"/>
          <p:nvPr/>
        </p:nvSpPr>
        <p:spPr>
          <a:xfrm>
            <a:off x="4360842" y="4211447"/>
            <a:ext cx="4604146" cy="1420325"/>
          </a:xfrm>
          <a:prstGeom prst="rect">
            <a:avLst/>
          </a:prstGeom>
          <a:noFill/>
        </p:spPr>
        <p:txBody>
          <a:bodyPr wrap="non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charset="0"/>
              <a:buChar char="Ø"/>
            </a:pPr>
            <a:r>
              <a:rPr lang="en-US" altLang="zh-CN" sz="2000" dirty="0">
                <a:ea typeface="黑体" panose="02010609060101010101" pitchFamily="49" charset="-122"/>
                <a:sym typeface="+mn-ea"/>
              </a:rPr>
              <a:t>higher cost</a:t>
            </a:r>
          </a:p>
          <a:p>
            <a:pPr marL="285750" indent="-285750">
              <a:lnSpc>
                <a:spcPct val="150000"/>
              </a:lnSpc>
              <a:buFont typeface="Wingdings" panose="05000000000000000000" charset="0"/>
              <a:buChar char="Ø"/>
            </a:pPr>
            <a:r>
              <a:rPr lang="en-US" altLang="zh-CN" sz="2000" dirty="0">
                <a:ea typeface="黑体" panose="02010609060101010101" pitchFamily="49" charset="-122"/>
                <a:sym typeface="+mn-ea"/>
              </a:rPr>
              <a:t>complex preparation process</a:t>
            </a:r>
          </a:p>
          <a:p>
            <a:pPr marL="285750" indent="-285750">
              <a:lnSpc>
                <a:spcPct val="150000"/>
              </a:lnSpc>
              <a:buFont typeface="Wingdings" panose="05000000000000000000" charset="0"/>
              <a:buChar char="Ø"/>
            </a:pPr>
            <a:r>
              <a:rPr lang="en-US" altLang="zh-CN" sz="2000" dirty="0">
                <a:ea typeface="黑体" panose="02010609060101010101" pitchFamily="49" charset="-122"/>
                <a:sym typeface="+mn-ea"/>
              </a:rPr>
              <a:t>Can identify specific protein markers</a:t>
            </a:r>
          </a:p>
        </p:txBody>
      </p:sp>
    </p:spTree>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D4BAC-F05E-B4B8-A08A-CBC1094F837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344F6C-EA4E-ED42-7180-DCA07DE299E5}"/>
              </a:ext>
            </a:extLst>
          </p:cNvPr>
          <p:cNvSpPr>
            <a:spLocks noGrp="1"/>
          </p:cNvSpPr>
          <p:nvPr>
            <p:ph type="sldNum" sz="quarter" idx="12"/>
          </p:nvPr>
        </p:nvSpPr>
        <p:spPr/>
        <p:txBody>
          <a:bodyPr/>
          <a:lstStyle/>
          <a:p>
            <a:fld id="{47C51FE3-7623-4EAD-B2F3-330393A65E73}" type="slidenum">
              <a:rPr lang="en-US" smtClean="0"/>
              <a:t>12</a:t>
            </a:fld>
            <a:endParaRPr lang="en-US"/>
          </a:p>
        </p:txBody>
      </p:sp>
      <p:sp>
        <p:nvSpPr>
          <p:cNvPr id="4" name="Title 1">
            <a:extLst>
              <a:ext uri="{FF2B5EF4-FFF2-40B4-BE49-F238E27FC236}">
                <a16:creationId xmlns:a16="http://schemas.microsoft.com/office/drawing/2014/main" id="{5014BA5A-E4CF-D012-2EF4-363EB9D93FF0}"/>
              </a:ext>
            </a:extLst>
          </p:cNvPr>
          <p:cNvSpPr txBox="1"/>
          <p:nvPr/>
        </p:nvSpPr>
        <p:spPr bwMode="auto">
          <a:xfrm>
            <a:off x="2207568" y="620688"/>
            <a:ext cx="9721080"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dirty="0">
                <a:solidFill>
                  <a:sysClr val="windowText" lastClr="000000"/>
                </a:solidFill>
              </a:rPr>
              <a:t>Chapter 5: </a:t>
            </a:r>
            <a:r>
              <a:rPr lang="en-GB" sz="2000" dirty="0"/>
              <a:t>Transformer-Based Network for H&amp;E to Multiplexed Immunohistochemistry Stain Translation</a:t>
            </a:r>
            <a:endParaRPr lang="en-US" sz="2000" dirty="0"/>
          </a:p>
        </p:txBody>
      </p:sp>
      <p:pic>
        <p:nvPicPr>
          <p:cNvPr id="5" name="Picture 4" descr="A diagram of a diagram&#10;&#10;Description automatically generated with medium confidence">
            <a:extLst>
              <a:ext uri="{FF2B5EF4-FFF2-40B4-BE49-F238E27FC236}">
                <a16:creationId xmlns:a16="http://schemas.microsoft.com/office/drawing/2014/main" id="{1637A86F-7CF2-3BC1-2EA5-9181BD184F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7629" y="1332358"/>
            <a:ext cx="4616883" cy="2388952"/>
          </a:xfrm>
          <a:prstGeom prst="rect">
            <a:avLst/>
          </a:prstGeom>
          <a:ln w="19050">
            <a:solidFill>
              <a:srgbClr val="7800A2"/>
            </a:solidFill>
          </a:ln>
        </p:spPr>
      </p:pic>
      <p:sp>
        <p:nvSpPr>
          <p:cNvPr id="6" name="TextBox 5">
            <a:extLst>
              <a:ext uri="{FF2B5EF4-FFF2-40B4-BE49-F238E27FC236}">
                <a16:creationId xmlns:a16="http://schemas.microsoft.com/office/drawing/2014/main" id="{4A076909-9804-BD9C-82CD-8071A9FE551C}"/>
              </a:ext>
            </a:extLst>
          </p:cNvPr>
          <p:cNvSpPr txBox="1"/>
          <p:nvPr/>
        </p:nvSpPr>
        <p:spPr>
          <a:xfrm>
            <a:off x="551384" y="1268760"/>
            <a:ext cx="4464496" cy="307777"/>
          </a:xfrm>
          <a:prstGeom prst="rect">
            <a:avLst/>
          </a:prstGeom>
          <a:noFill/>
        </p:spPr>
        <p:txBody>
          <a:bodyPr wrap="square" rtlCol="0">
            <a:spAutoFit/>
          </a:bodyPr>
          <a:lstStyle/>
          <a:p>
            <a:r>
              <a:rPr lang="en-US" sz="1400" b="1" dirty="0"/>
              <a:t>Preliminary exploration for the following chapters:</a:t>
            </a:r>
          </a:p>
        </p:txBody>
      </p:sp>
      <p:sp>
        <p:nvSpPr>
          <p:cNvPr id="7" name="TextBox 6">
            <a:extLst>
              <a:ext uri="{FF2B5EF4-FFF2-40B4-BE49-F238E27FC236}">
                <a16:creationId xmlns:a16="http://schemas.microsoft.com/office/drawing/2014/main" id="{71CE3ABB-2CDC-F028-CC34-592EDDECB11B}"/>
              </a:ext>
            </a:extLst>
          </p:cNvPr>
          <p:cNvSpPr txBox="1"/>
          <p:nvPr/>
        </p:nvSpPr>
        <p:spPr>
          <a:xfrm>
            <a:off x="623392" y="1746029"/>
            <a:ext cx="4824536" cy="1169551"/>
          </a:xfrm>
          <a:prstGeom prst="rect">
            <a:avLst/>
          </a:prstGeom>
          <a:noFill/>
          <a:ln w="12700">
            <a:solidFill>
              <a:srgbClr val="7800A2"/>
            </a:solidFill>
            <a:prstDash val="dash"/>
          </a:ln>
        </p:spPr>
        <p:txBody>
          <a:bodyPr wrap="square" rtlCol="0">
            <a:spAutoFit/>
          </a:bodyPr>
          <a:lstStyle/>
          <a:p>
            <a:r>
              <a:rPr lang="en-US" sz="1400" dirty="0"/>
              <a:t>We focus on:</a:t>
            </a:r>
          </a:p>
          <a:p>
            <a:pPr marL="342900" indent="-342900">
              <a:buFont typeface="Wingdings" panose="05000000000000000000" pitchFamily="2" charset="2"/>
              <a:buChar char="Ø"/>
            </a:pPr>
            <a:r>
              <a:rPr lang="en-US" sz="1400" dirty="0"/>
              <a:t>T</a:t>
            </a:r>
            <a:r>
              <a:rPr lang="en-GB" sz="1400" dirty="0"/>
              <a:t>he applicability of the transformer architecture in stain translation tasks.</a:t>
            </a:r>
          </a:p>
          <a:p>
            <a:pPr marL="342900" indent="-342900">
              <a:buFont typeface="Wingdings" panose="05000000000000000000" pitchFamily="2" charset="2"/>
              <a:buChar char="Ø"/>
            </a:pPr>
            <a:r>
              <a:rPr lang="en-GB" sz="1400" dirty="0"/>
              <a:t>The selection of appropriate network architectures.</a:t>
            </a:r>
          </a:p>
          <a:p>
            <a:pPr marL="342900" indent="-342900">
              <a:buFont typeface="Wingdings" panose="05000000000000000000" pitchFamily="2" charset="2"/>
              <a:buChar char="Ø"/>
            </a:pPr>
            <a:r>
              <a:rPr lang="en-GB" sz="1400" dirty="0"/>
              <a:t>The impact of different loss functions on performance.</a:t>
            </a:r>
            <a:endParaRPr lang="en-US" sz="1400" dirty="0"/>
          </a:p>
        </p:txBody>
      </p:sp>
      <p:pic>
        <p:nvPicPr>
          <p:cNvPr id="11" name="Picture 10" descr="A collage of images of cells&#10;&#10;Description automatically generated">
            <a:extLst>
              <a:ext uri="{FF2B5EF4-FFF2-40B4-BE49-F238E27FC236}">
                <a16:creationId xmlns:a16="http://schemas.microsoft.com/office/drawing/2014/main" id="{F72EFA1C-5239-2E14-7F7A-D35960F212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4371" y="4005064"/>
            <a:ext cx="4608512" cy="2549279"/>
          </a:xfrm>
          <a:prstGeom prst="rect">
            <a:avLst/>
          </a:prstGeom>
          <a:ln w="19050">
            <a:solidFill>
              <a:srgbClr val="7800A2"/>
            </a:solidFill>
          </a:ln>
        </p:spPr>
      </p:pic>
      <p:sp>
        <p:nvSpPr>
          <p:cNvPr id="12" name="TextBox 11">
            <a:extLst>
              <a:ext uri="{FF2B5EF4-FFF2-40B4-BE49-F238E27FC236}">
                <a16:creationId xmlns:a16="http://schemas.microsoft.com/office/drawing/2014/main" id="{62C95A65-345A-4FE5-46BA-4864EDB3F9B7}"/>
              </a:ext>
            </a:extLst>
          </p:cNvPr>
          <p:cNvSpPr txBox="1"/>
          <p:nvPr/>
        </p:nvSpPr>
        <p:spPr>
          <a:xfrm>
            <a:off x="6816080" y="6525438"/>
            <a:ext cx="2952328" cy="276999"/>
          </a:xfrm>
          <a:prstGeom prst="rect">
            <a:avLst/>
          </a:prstGeom>
          <a:noFill/>
        </p:spPr>
        <p:txBody>
          <a:bodyPr wrap="square" rtlCol="0">
            <a:spAutoFit/>
          </a:bodyPr>
          <a:lstStyle/>
          <a:p>
            <a:pPr algn="ctr"/>
            <a:r>
              <a:rPr lang="en-US" sz="1200" dirty="0"/>
              <a:t>Stain translation results using L1 loss</a:t>
            </a:r>
          </a:p>
        </p:txBody>
      </p:sp>
      <p:sp>
        <p:nvSpPr>
          <p:cNvPr id="13" name="TextBox 12">
            <a:extLst>
              <a:ext uri="{FF2B5EF4-FFF2-40B4-BE49-F238E27FC236}">
                <a16:creationId xmlns:a16="http://schemas.microsoft.com/office/drawing/2014/main" id="{2BC26F82-1ECF-EE28-45EA-8650A3FEEF2F}"/>
              </a:ext>
            </a:extLst>
          </p:cNvPr>
          <p:cNvSpPr txBox="1"/>
          <p:nvPr/>
        </p:nvSpPr>
        <p:spPr>
          <a:xfrm>
            <a:off x="623392" y="3212976"/>
            <a:ext cx="4824536" cy="2031325"/>
          </a:xfrm>
          <a:prstGeom prst="rect">
            <a:avLst/>
          </a:prstGeom>
          <a:noFill/>
          <a:ln w="12700">
            <a:solidFill>
              <a:srgbClr val="7800A2"/>
            </a:solidFill>
            <a:prstDash val="dash"/>
          </a:ln>
        </p:spPr>
        <p:txBody>
          <a:bodyPr wrap="square" rtlCol="0">
            <a:spAutoFit/>
          </a:bodyPr>
          <a:lstStyle/>
          <a:p>
            <a:r>
              <a:rPr lang="en-US" sz="1400" dirty="0"/>
              <a:t>Findings:</a:t>
            </a:r>
          </a:p>
          <a:p>
            <a:pPr marL="285750" indent="-285750">
              <a:buFont typeface="Wingdings" panose="05000000000000000000" pitchFamily="2" charset="2"/>
              <a:buChar char="Ø"/>
            </a:pPr>
            <a:r>
              <a:rPr lang="en-GB" sz="1400" dirty="0"/>
              <a:t>Transformer architecture shows good potential in stain translation tasks, achieving the highest SSIM scores in all the experiments.</a:t>
            </a:r>
          </a:p>
          <a:p>
            <a:pPr marL="285750" indent="-285750">
              <a:buFont typeface="Wingdings" panose="05000000000000000000" pitchFamily="2" charset="2"/>
              <a:buChar char="Ø"/>
            </a:pPr>
            <a:r>
              <a:rPr lang="en-GB" sz="1400" dirty="0"/>
              <a:t>Adding a </a:t>
            </a:r>
            <a:r>
              <a:rPr lang="en-GB" sz="1400" dirty="0" err="1"/>
              <a:t>cGAN</a:t>
            </a:r>
            <a:r>
              <a:rPr lang="en-GB" sz="1400" dirty="0"/>
              <a:t> loss in the pix2pix model could improve the prediction accuracy, especially for markers with a low expression rate.</a:t>
            </a:r>
          </a:p>
          <a:p>
            <a:pPr marL="285750" indent="-285750">
              <a:buFont typeface="Wingdings" panose="05000000000000000000" pitchFamily="2" charset="2"/>
              <a:buChar char="Ø"/>
            </a:pPr>
            <a:r>
              <a:rPr lang="en-GB" sz="1400" dirty="0"/>
              <a:t>SSIM alone as a metric for evaluating stain translation task may suffer from certain weaknesses.</a:t>
            </a:r>
            <a:endParaRPr lang="en-US" sz="1400" dirty="0"/>
          </a:p>
        </p:txBody>
      </p:sp>
      <p:sp>
        <p:nvSpPr>
          <p:cNvPr id="46" name="TextBox 45">
            <a:extLst>
              <a:ext uri="{FF2B5EF4-FFF2-40B4-BE49-F238E27FC236}">
                <a16:creationId xmlns:a16="http://schemas.microsoft.com/office/drawing/2014/main" id="{7CD52485-3B78-3BB6-94B5-A511D73A30B1}"/>
              </a:ext>
            </a:extLst>
          </p:cNvPr>
          <p:cNvSpPr txBox="1"/>
          <p:nvPr/>
        </p:nvSpPr>
        <p:spPr>
          <a:xfrm>
            <a:off x="7032104" y="3695782"/>
            <a:ext cx="2952328" cy="276999"/>
          </a:xfrm>
          <a:prstGeom prst="rect">
            <a:avLst/>
          </a:prstGeom>
          <a:noFill/>
        </p:spPr>
        <p:txBody>
          <a:bodyPr wrap="square" rtlCol="0">
            <a:spAutoFit/>
          </a:bodyPr>
          <a:lstStyle/>
          <a:p>
            <a:pPr algn="ctr"/>
            <a:r>
              <a:rPr lang="en-US" sz="1200" dirty="0" err="1"/>
              <a:t>TransUnet</a:t>
            </a:r>
            <a:r>
              <a:rPr lang="en-US" sz="1200" dirty="0"/>
              <a:t> network</a:t>
            </a:r>
          </a:p>
        </p:txBody>
      </p:sp>
      <p:sp>
        <p:nvSpPr>
          <p:cNvPr id="47" name="Arrow: Down 46">
            <a:extLst>
              <a:ext uri="{FF2B5EF4-FFF2-40B4-BE49-F238E27FC236}">
                <a16:creationId xmlns:a16="http://schemas.microsoft.com/office/drawing/2014/main" id="{B023A2A6-D0B5-961A-7BF8-C9AA0CF62FAD}"/>
              </a:ext>
            </a:extLst>
          </p:cNvPr>
          <p:cNvSpPr/>
          <p:nvPr/>
        </p:nvSpPr>
        <p:spPr>
          <a:xfrm>
            <a:off x="2567608" y="2996749"/>
            <a:ext cx="576064" cy="176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Down 47">
            <a:extLst>
              <a:ext uri="{FF2B5EF4-FFF2-40B4-BE49-F238E27FC236}">
                <a16:creationId xmlns:a16="http://schemas.microsoft.com/office/drawing/2014/main" id="{FB452E0D-B4FD-974D-DC58-37C8BD494EAC}"/>
              </a:ext>
            </a:extLst>
          </p:cNvPr>
          <p:cNvSpPr/>
          <p:nvPr/>
        </p:nvSpPr>
        <p:spPr>
          <a:xfrm>
            <a:off x="2567608" y="5298779"/>
            <a:ext cx="576064" cy="176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6D03214-46F0-FABF-599C-592F10A63D6F}"/>
              </a:ext>
            </a:extLst>
          </p:cNvPr>
          <p:cNvSpPr txBox="1"/>
          <p:nvPr/>
        </p:nvSpPr>
        <p:spPr>
          <a:xfrm>
            <a:off x="623392" y="5541697"/>
            <a:ext cx="4824536" cy="738664"/>
          </a:xfrm>
          <a:prstGeom prst="rect">
            <a:avLst/>
          </a:prstGeom>
          <a:noFill/>
          <a:ln w="12700">
            <a:solidFill>
              <a:srgbClr val="7800A2"/>
            </a:solidFill>
            <a:prstDash val="dash"/>
          </a:ln>
        </p:spPr>
        <p:txBody>
          <a:bodyPr wrap="square" rtlCol="0">
            <a:spAutoFit/>
          </a:bodyPr>
          <a:lstStyle/>
          <a:p>
            <a:r>
              <a:rPr lang="en-US" sz="1400" dirty="0"/>
              <a:t>Next step:</a:t>
            </a:r>
          </a:p>
          <a:p>
            <a:pPr marL="285750" indent="-285750">
              <a:buFont typeface="Wingdings" panose="05000000000000000000" pitchFamily="2" charset="2"/>
              <a:buChar char="Ø"/>
            </a:pPr>
            <a:r>
              <a:rPr lang="en-US" sz="1400" dirty="0"/>
              <a:t>Dataset establishment.</a:t>
            </a:r>
          </a:p>
          <a:p>
            <a:pPr marL="285750" indent="-285750">
              <a:buFont typeface="Wingdings" panose="05000000000000000000" pitchFamily="2" charset="2"/>
              <a:buChar char="Ø"/>
            </a:pPr>
            <a:r>
              <a:rPr lang="en-US" sz="1400" dirty="0"/>
              <a:t>Pix2pix + transformer network architecture</a:t>
            </a:r>
          </a:p>
        </p:txBody>
      </p:sp>
    </p:spTree>
    <p:extLst>
      <p:ext uri="{BB962C8B-B14F-4D97-AF65-F5344CB8AC3E}">
        <p14:creationId xmlns:p14="http://schemas.microsoft.com/office/powerpoint/2010/main" val="4024722319"/>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0B5F7-FA04-2967-3139-0F0EFE34227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2A0FAB-A5D4-64CC-F0E0-850BA70D746B}"/>
              </a:ext>
            </a:extLst>
          </p:cNvPr>
          <p:cNvSpPr>
            <a:spLocks noGrp="1"/>
          </p:cNvSpPr>
          <p:nvPr>
            <p:ph type="sldNum" sz="quarter" idx="12"/>
          </p:nvPr>
        </p:nvSpPr>
        <p:spPr/>
        <p:txBody>
          <a:bodyPr/>
          <a:lstStyle/>
          <a:p>
            <a:fld id="{47C51FE3-7623-4EAD-B2F3-330393A65E73}" type="slidenum">
              <a:rPr lang="en-US" smtClean="0"/>
              <a:t>13</a:t>
            </a:fld>
            <a:endParaRPr lang="en-US"/>
          </a:p>
        </p:txBody>
      </p:sp>
      <p:sp>
        <p:nvSpPr>
          <p:cNvPr id="4" name="Title 1">
            <a:extLst>
              <a:ext uri="{FF2B5EF4-FFF2-40B4-BE49-F238E27FC236}">
                <a16:creationId xmlns:a16="http://schemas.microsoft.com/office/drawing/2014/main" id="{F63EDD8D-9507-30B6-5F2A-30475ADCEE7B}"/>
              </a:ext>
            </a:extLst>
          </p:cNvPr>
          <p:cNvSpPr txBox="1"/>
          <p:nvPr/>
        </p:nvSpPr>
        <p:spPr bwMode="auto">
          <a:xfrm>
            <a:off x="2207568" y="620688"/>
            <a:ext cx="9721080"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dirty="0">
                <a:solidFill>
                  <a:sysClr val="windowText" lastClr="000000"/>
                </a:solidFill>
              </a:rPr>
              <a:t>Chapter 6: </a:t>
            </a:r>
            <a:r>
              <a:rPr lang="en-GB" sz="2000" dirty="0"/>
              <a:t>CNN-Transformers Dual-Branch Network for H&amp;E to Multiplexed Immunohistochemistry Stain Translation</a:t>
            </a:r>
            <a:endParaRPr lang="en-US" sz="2000" dirty="0"/>
          </a:p>
        </p:txBody>
      </p:sp>
      <p:sp>
        <p:nvSpPr>
          <p:cNvPr id="5" name="Rectangle 4">
            <a:extLst>
              <a:ext uri="{FF2B5EF4-FFF2-40B4-BE49-F238E27FC236}">
                <a16:creationId xmlns:a16="http://schemas.microsoft.com/office/drawing/2014/main" id="{441D5D2C-7E38-492C-DE7B-DB13EBD2CF09}"/>
              </a:ext>
            </a:extLst>
          </p:cNvPr>
          <p:cNvSpPr/>
          <p:nvPr/>
        </p:nvSpPr>
        <p:spPr>
          <a:xfrm>
            <a:off x="1169147" y="1697837"/>
            <a:ext cx="4104456" cy="3785859"/>
          </a:xfrm>
          <a:prstGeom prst="rect">
            <a:avLst/>
          </a:prstGeom>
          <a:noFill/>
          <a:ln w="19050">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6" name="TextBox 11">
            <a:extLst>
              <a:ext uri="{FF2B5EF4-FFF2-40B4-BE49-F238E27FC236}">
                <a16:creationId xmlns:a16="http://schemas.microsoft.com/office/drawing/2014/main" id="{1B9C7F7C-9906-8136-F25C-3E2E5B4264F4}"/>
              </a:ext>
            </a:extLst>
          </p:cNvPr>
          <p:cNvSpPr txBox="1"/>
          <p:nvPr/>
        </p:nvSpPr>
        <p:spPr>
          <a:xfrm>
            <a:off x="1155331" y="1790567"/>
            <a:ext cx="3960440"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v"/>
            </a:pPr>
            <a:r>
              <a:rPr lang="en-US" dirty="0"/>
              <a:t>Establishment of a dataset containing same-section cellular-level registered image pairs for model training.</a:t>
            </a:r>
          </a:p>
        </p:txBody>
      </p:sp>
      <p:sp>
        <p:nvSpPr>
          <p:cNvPr id="7" name="Rectangle 6">
            <a:extLst>
              <a:ext uri="{FF2B5EF4-FFF2-40B4-BE49-F238E27FC236}">
                <a16:creationId xmlns:a16="http://schemas.microsoft.com/office/drawing/2014/main" id="{133E41B7-F68D-734A-7278-24975A3E4D24}"/>
              </a:ext>
            </a:extLst>
          </p:cNvPr>
          <p:cNvSpPr/>
          <p:nvPr/>
        </p:nvSpPr>
        <p:spPr>
          <a:xfrm>
            <a:off x="5879976" y="1731373"/>
            <a:ext cx="4104456" cy="3785859"/>
          </a:xfrm>
          <a:prstGeom prst="rect">
            <a:avLst/>
          </a:prstGeom>
          <a:noFill/>
          <a:ln w="19050">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8" name="TextBox 14">
            <a:extLst>
              <a:ext uri="{FF2B5EF4-FFF2-40B4-BE49-F238E27FC236}">
                <a16:creationId xmlns:a16="http://schemas.microsoft.com/office/drawing/2014/main" id="{8DF71727-7326-CB38-9E23-6B9368C87618}"/>
              </a:ext>
            </a:extLst>
          </p:cNvPr>
          <p:cNvSpPr txBox="1"/>
          <p:nvPr/>
        </p:nvSpPr>
        <p:spPr>
          <a:xfrm>
            <a:off x="5866160" y="1824103"/>
            <a:ext cx="3960440"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v"/>
            </a:pPr>
            <a:r>
              <a:rPr lang="en-US" dirty="0"/>
              <a:t>Propose a dual-branch network structure tailored for H&amp;E to mIHC image translation. </a:t>
            </a:r>
          </a:p>
        </p:txBody>
      </p:sp>
      <p:pic>
        <p:nvPicPr>
          <p:cNvPr id="9" name="Picture 8" descr="A colorful image of a human body&#10;&#10;Description automatically generated with medium confidence">
            <a:extLst>
              <a:ext uri="{FF2B5EF4-FFF2-40B4-BE49-F238E27FC236}">
                <a16:creationId xmlns:a16="http://schemas.microsoft.com/office/drawing/2014/main" id="{00FC4F94-DA04-5178-7329-EE34964ED9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1646" y="3087175"/>
            <a:ext cx="1695231" cy="2206924"/>
          </a:xfrm>
          <a:prstGeom prst="rect">
            <a:avLst/>
          </a:prstGeom>
          <a:ln w="19050">
            <a:solidFill>
              <a:srgbClr val="7800A2"/>
            </a:solidFill>
          </a:ln>
        </p:spPr>
      </p:pic>
      <p:pic>
        <p:nvPicPr>
          <p:cNvPr id="10" name="Picture 9" descr="A pink and white cell&#10;&#10;Description automatically generated">
            <a:extLst>
              <a:ext uri="{FF2B5EF4-FFF2-40B4-BE49-F238E27FC236}">
                <a16:creationId xmlns:a16="http://schemas.microsoft.com/office/drawing/2014/main" id="{2A11921E-FD11-11DE-86EE-35C41DBE60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5917" y="3085043"/>
            <a:ext cx="1695231" cy="2206924"/>
          </a:xfrm>
          <a:prstGeom prst="rect">
            <a:avLst/>
          </a:prstGeom>
          <a:ln w="19050">
            <a:solidFill>
              <a:srgbClr val="7800A2"/>
            </a:solidFill>
          </a:ln>
        </p:spPr>
      </p:pic>
      <p:pic>
        <p:nvPicPr>
          <p:cNvPr id="11" name="Picture 10" descr="A diagram of a computer flowchart&#10;&#10;Description automatically generated">
            <a:extLst>
              <a:ext uri="{FF2B5EF4-FFF2-40B4-BE49-F238E27FC236}">
                <a16:creationId xmlns:a16="http://schemas.microsoft.com/office/drawing/2014/main" id="{12E8D9A3-BC64-62EC-35C7-0EAE52858F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51875" y="3055696"/>
            <a:ext cx="3851781" cy="2113372"/>
          </a:xfrm>
          <a:prstGeom prst="rect">
            <a:avLst/>
          </a:prstGeom>
          <a:ln w="12700">
            <a:solidFill>
              <a:srgbClr val="7800A2"/>
            </a:solidFill>
          </a:ln>
        </p:spPr>
      </p:pic>
      <p:sp>
        <p:nvSpPr>
          <p:cNvPr id="12" name="TextBox 11">
            <a:extLst>
              <a:ext uri="{FF2B5EF4-FFF2-40B4-BE49-F238E27FC236}">
                <a16:creationId xmlns:a16="http://schemas.microsoft.com/office/drawing/2014/main" id="{B298F1F6-AA2E-52CF-8194-17836A214B77}"/>
              </a:ext>
            </a:extLst>
          </p:cNvPr>
          <p:cNvSpPr txBox="1"/>
          <p:nvPr/>
        </p:nvSpPr>
        <p:spPr>
          <a:xfrm>
            <a:off x="479376" y="1220693"/>
            <a:ext cx="5184576" cy="369332"/>
          </a:xfrm>
          <a:prstGeom prst="rect">
            <a:avLst/>
          </a:prstGeom>
          <a:noFill/>
        </p:spPr>
        <p:txBody>
          <a:bodyPr wrap="square" rtlCol="0">
            <a:spAutoFit/>
          </a:bodyPr>
          <a:lstStyle/>
          <a:p>
            <a:r>
              <a:rPr lang="en-US" i="1" dirty="0">
                <a:solidFill>
                  <a:srgbClr val="7800A2"/>
                </a:solidFill>
              </a:rPr>
              <a:t>Main contributions</a:t>
            </a:r>
          </a:p>
        </p:txBody>
      </p:sp>
    </p:spTree>
    <p:extLst>
      <p:ext uri="{BB962C8B-B14F-4D97-AF65-F5344CB8AC3E}">
        <p14:creationId xmlns:p14="http://schemas.microsoft.com/office/powerpoint/2010/main" val="666361972"/>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0B29F-6FA5-99B5-3910-C87185234D1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3B6962-F183-2776-3833-A99A842393DA}"/>
              </a:ext>
            </a:extLst>
          </p:cNvPr>
          <p:cNvSpPr>
            <a:spLocks noGrp="1"/>
          </p:cNvSpPr>
          <p:nvPr>
            <p:ph type="sldNum" sz="quarter" idx="12"/>
          </p:nvPr>
        </p:nvSpPr>
        <p:spPr/>
        <p:txBody>
          <a:bodyPr/>
          <a:lstStyle/>
          <a:p>
            <a:fld id="{47C51FE3-7623-4EAD-B2F3-330393A65E73}" type="slidenum">
              <a:rPr lang="en-US" smtClean="0"/>
              <a:t>14</a:t>
            </a:fld>
            <a:endParaRPr lang="en-US"/>
          </a:p>
        </p:txBody>
      </p:sp>
      <p:sp>
        <p:nvSpPr>
          <p:cNvPr id="5" name="Title 1">
            <a:extLst>
              <a:ext uri="{FF2B5EF4-FFF2-40B4-BE49-F238E27FC236}">
                <a16:creationId xmlns:a16="http://schemas.microsoft.com/office/drawing/2014/main" id="{FB69A6C5-0AD4-02CD-2FB0-6332C41A5A89}"/>
              </a:ext>
            </a:extLst>
          </p:cNvPr>
          <p:cNvSpPr txBox="1"/>
          <p:nvPr/>
        </p:nvSpPr>
        <p:spPr bwMode="auto">
          <a:xfrm>
            <a:off x="2207568" y="620688"/>
            <a:ext cx="9721080"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dirty="0">
                <a:solidFill>
                  <a:sysClr val="windowText" lastClr="000000"/>
                </a:solidFill>
              </a:rPr>
              <a:t>Chapter 6: </a:t>
            </a:r>
            <a:r>
              <a:rPr lang="en-GB" sz="2000" dirty="0"/>
              <a:t>CNN-Transformers Dual-Branch Network for H&amp;E to Multiplexed Immunohistochemistry Stain Translation</a:t>
            </a:r>
            <a:endParaRPr lang="en-US" sz="2000" dirty="0"/>
          </a:p>
        </p:txBody>
      </p:sp>
      <p:sp>
        <p:nvSpPr>
          <p:cNvPr id="6" name="TextBox 4">
            <a:extLst>
              <a:ext uri="{FF2B5EF4-FFF2-40B4-BE49-F238E27FC236}">
                <a16:creationId xmlns:a16="http://schemas.microsoft.com/office/drawing/2014/main" id="{4BB58594-B396-BB3C-54DF-E8ACF766F96F}"/>
              </a:ext>
            </a:extLst>
          </p:cNvPr>
          <p:cNvSpPr txBox="1"/>
          <p:nvPr/>
        </p:nvSpPr>
        <p:spPr>
          <a:xfrm>
            <a:off x="479376" y="1268007"/>
            <a:ext cx="10081120"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t>A common problem of publicly available datasets: </a:t>
            </a:r>
            <a:r>
              <a:rPr lang="en-US" sz="2000" b="1" dirty="0">
                <a:solidFill>
                  <a:srgbClr val="FF0000"/>
                </a:solidFill>
              </a:rPr>
              <a:t>misalignment</a:t>
            </a:r>
          </a:p>
        </p:txBody>
      </p:sp>
      <p:sp>
        <p:nvSpPr>
          <p:cNvPr id="7" name="TextBox 30">
            <a:extLst>
              <a:ext uri="{FF2B5EF4-FFF2-40B4-BE49-F238E27FC236}">
                <a16:creationId xmlns:a16="http://schemas.microsoft.com/office/drawing/2014/main" id="{2AD9199B-C912-BE88-92FE-9C54C6BAF2F2}"/>
              </a:ext>
            </a:extLst>
          </p:cNvPr>
          <p:cNvSpPr txBox="1"/>
          <p:nvPr/>
        </p:nvSpPr>
        <p:spPr>
          <a:xfrm>
            <a:off x="551384" y="5143717"/>
            <a:ext cx="11640616"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zh-CN" dirty="0"/>
              <a:t>Consecutive slides often suffer from misalignment and variations in tissue morphology due to differences in the depths at which sectioning happens. This may affect the network's ability to learn accurate feature mappings.</a:t>
            </a:r>
            <a:endParaRPr lang="en-US" dirty="0"/>
          </a:p>
        </p:txBody>
      </p:sp>
      <p:pic>
        <p:nvPicPr>
          <p:cNvPr id="8" name="Picture 7" descr="A collage of images of different colors&#10;&#10;Description automatically generated">
            <a:extLst>
              <a:ext uri="{FF2B5EF4-FFF2-40B4-BE49-F238E27FC236}">
                <a16:creationId xmlns:a16="http://schemas.microsoft.com/office/drawing/2014/main" id="{AB287BEB-D5BD-79A6-7FFC-9CC8DB452C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384" y="1745060"/>
            <a:ext cx="8625837" cy="3321714"/>
          </a:xfrm>
          <a:prstGeom prst="rect">
            <a:avLst/>
          </a:prstGeom>
        </p:spPr>
      </p:pic>
      <p:sp>
        <p:nvSpPr>
          <p:cNvPr id="10" name="TextBox 9">
            <a:extLst>
              <a:ext uri="{FF2B5EF4-FFF2-40B4-BE49-F238E27FC236}">
                <a16:creationId xmlns:a16="http://schemas.microsoft.com/office/drawing/2014/main" id="{5A374E21-375C-FD99-7E3B-97A5FFCCC5C8}"/>
              </a:ext>
            </a:extLst>
          </p:cNvPr>
          <p:cNvSpPr txBox="1"/>
          <p:nvPr/>
        </p:nvSpPr>
        <p:spPr>
          <a:xfrm>
            <a:off x="168896" y="6352143"/>
            <a:ext cx="11640616" cy="369332"/>
          </a:xfrm>
          <a:prstGeom prst="rect">
            <a:avLst/>
          </a:prstGeom>
          <a:noFill/>
          <a:ln>
            <a:noFill/>
          </a:ln>
        </p:spPr>
        <p:txBody>
          <a:bodyPr wrap="square" rtlCol="0">
            <a:spAutoFit/>
          </a:bodyPr>
          <a:lstStyle/>
          <a:p>
            <a:r>
              <a:rPr lang="en-US" sz="900" dirty="0"/>
              <a:t>[1</a:t>
            </a:r>
            <a:r>
              <a:rPr lang="en-US" sz="900" dirty="0">
                <a:latin typeface="Arial" panose="020B0604020202020204" pitchFamily="34" charset="0"/>
              </a:rPr>
              <a:t>] </a:t>
            </a:r>
            <a:r>
              <a:rPr lang="en-GB" sz="900" dirty="0">
                <a:latin typeface="Arial" panose="020B0604020202020204" pitchFamily="34" charset="0"/>
              </a:rPr>
              <a:t>Henning, Sophie, et al. "MIST: a Large-Scale Annotated Resource and Neural Models for Functions of Modal Verbs in English Scientific Text." </a:t>
            </a:r>
            <a:r>
              <a:rPr lang="en-GB" sz="900" dirty="0" err="1">
                <a:latin typeface="Arial" panose="020B0604020202020204" pitchFamily="34" charset="0"/>
              </a:rPr>
              <a:t>arXiv</a:t>
            </a:r>
            <a:r>
              <a:rPr lang="en-GB" sz="900" dirty="0">
                <a:latin typeface="Arial" panose="020B0604020202020204" pitchFamily="34" charset="0"/>
              </a:rPr>
              <a:t> preprint arXiv:2212.07156 (2022).</a:t>
            </a:r>
            <a:r>
              <a:rPr lang="en-US" sz="900" dirty="0">
                <a:latin typeface="Arial" panose="020B0604020202020204" pitchFamily="34" charset="0"/>
              </a:rPr>
              <a:t> </a:t>
            </a:r>
          </a:p>
          <a:p>
            <a:r>
              <a:rPr lang="en-US" sz="900" dirty="0">
                <a:latin typeface="Arial" panose="020B0604020202020204" pitchFamily="34" charset="0"/>
              </a:rPr>
              <a:t>[2] Liu, </a:t>
            </a:r>
            <a:r>
              <a:rPr lang="en-US" sz="900" dirty="0" err="1">
                <a:latin typeface="Arial" panose="020B0604020202020204" pitchFamily="34" charset="0"/>
              </a:rPr>
              <a:t>Shengjie</a:t>
            </a:r>
            <a:r>
              <a:rPr lang="en-US" sz="900" dirty="0">
                <a:latin typeface="Arial" panose="020B0604020202020204" pitchFamily="34" charset="0"/>
              </a:rPr>
              <a:t>, et al. "</a:t>
            </a:r>
            <a:r>
              <a:rPr lang="en-US" sz="900" dirty="0" err="1">
                <a:latin typeface="Arial" panose="020B0604020202020204" pitchFamily="34" charset="0"/>
              </a:rPr>
              <a:t>Bci</a:t>
            </a:r>
            <a:r>
              <a:rPr lang="en-US" sz="900" dirty="0">
                <a:latin typeface="Arial" panose="020B0604020202020204" pitchFamily="34" charset="0"/>
              </a:rPr>
              <a:t>: Breast cancer immunohistochemical image generation through pyramid pix2pix." Proceedings of the IEEE/CVF conference on computer vision and pattern recognition. 2022.</a:t>
            </a:r>
          </a:p>
        </p:txBody>
      </p:sp>
      <p:cxnSp>
        <p:nvCxnSpPr>
          <p:cNvPr id="12" name="Straight Connector 11">
            <a:extLst>
              <a:ext uri="{FF2B5EF4-FFF2-40B4-BE49-F238E27FC236}">
                <a16:creationId xmlns:a16="http://schemas.microsoft.com/office/drawing/2014/main" id="{9A9B2226-3058-AAF8-F1F5-CEA54C4FC34B}"/>
              </a:ext>
            </a:extLst>
          </p:cNvPr>
          <p:cNvCxnSpPr/>
          <p:nvPr/>
        </p:nvCxnSpPr>
        <p:spPr>
          <a:xfrm>
            <a:off x="47328" y="6352143"/>
            <a:ext cx="1209734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7342635"/>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3B139-B6FD-F1F9-A1E2-77AC2B010F0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5C00C5-3B25-255B-9BF5-C987F1D225BD}"/>
              </a:ext>
            </a:extLst>
          </p:cNvPr>
          <p:cNvSpPr>
            <a:spLocks noGrp="1"/>
          </p:cNvSpPr>
          <p:nvPr>
            <p:ph type="sldNum" sz="quarter" idx="12"/>
          </p:nvPr>
        </p:nvSpPr>
        <p:spPr/>
        <p:txBody>
          <a:bodyPr/>
          <a:lstStyle/>
          <a:p>
            <a:fld id="{47C51FE3-7623-4EAD-B2F3-330393A65E73}" type="slidenum">
              <a:rPr lang="en-US" smtClean="0"/>
              <a:t>15</a:t>
            </a:fld>
            <a:endParaRPr lang="en-US"/>
          </a:p>
        </p:txBody>
      </p:sp>
      <p:pic>
        <p:nvPicPr>
          <p:cNvPr id="5" name="Picture 4">
            <a:extLst>
              <a:ext uri="{FF2B5EF4-FFF2-40B4-BE49-F238E27FC236}">
                <a16:creationId xmlns:a16="http://schemas.microsoft.com/office/drawing/2014/main" id="{64DF9005-3FF9-58EE-C44E-CF9A61CD1D6E}"/>
              </a:ext>
            </a:extLst>
          </p:cNvPr>
          <p:cNvPicPr>
            <a:picLocks noChangeAspect="1"/>
          </p:cNvPicPr>
          <p:nvPr/>
        </p:nvPicPr>
        <p:blipFill>
          <a:blip r:embed="rId3"/>
          <a:stretch>
            <a:fillRect/>
          </a:stretch>
        </p:blipFill>
        <p:spPr>
          <a:xfrm>
            <a:off x="551384" y="1628800"/>
            <a:ext cx="8928992" cy="4043704"/>
          </a:xfrm>
          <a:prstGeom prst="rect">
            <a:avLst/>
          </a:prstGeom>
          <a:ln w="19050">
            <a:solidFill>
              <a:srgbClr val="7800A2"/>
            </a:solidFill>
          </a:ln>
        </p:spPr>
      </p:pic>
      <p:sp>
        <p:nvSpPr>
          <p:cNvPr id="15" name="Title 1">
            <a:extLst>
              <a:ext uri="{FF2B5EF4-FFF2-40B4-BE49-F238E27FC236}">
                <a16:creationId xmlns:a16="http://schemas.microsoft.com/office/drawing/2014/main" id="{9B3B1C5D-20C9-5E02-7B24-109DA1DF8521}"/>
              </a:ext>
            </a:extLst>
          </p:cNvPr>
          <p:cNvSpPr txBox="1"/>
          <p:nvPr/>
        </p:nvSpPr>
        <p:spPr bwMode="auto">
          <a:xfrm>
            <a:off x="2207568" y="620688"/>
            <a:ext cx="9721080"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dirty="0">
                <a:solidFill>
                  <a:sysClr val="windowText" lastClr="000000"/>
                </a:solidFill>
              </a:rPr>
              <a:t>Chapter 6: </a:t>
            </a:r>
            <a:r>
              <a:rPr lang="en-GB" sz="2000" dirty="0"/>
              <a:t>CNN-Transformers Dual-Branch Network for H&amp;E to Multiplexed Immunohistochemistry Stain Translation</a:t>
            </a:r>
            <a:endParaRPr lang="en-US" sz="2000" dirty="0"/>
          </a:p>
        </p:txBody>
      </p:sp>
      <p:sp>
        <p:nvSpPr>
          <p:cNvPr id="16" name="TextBox 4">
            <a:extLst>
              <a:ext uri="{FF2B5EF4-FFF2-40B4-BE49-F238E27FC236}">
                <a16:creationId xmlns:a16="http://schemas.microsoft.com/office/drawing/2014/main" id="{D4B887FB-E70E-9C1D-BBD3-694312AFEA91}"/>
              </a:ext>
            </a:extLst>
          </p:cNvPr>
          <p:cNvSpPr txBox="1"/>
          <p:nvPr/>
        </p:nvSpPr>
        <p:spPr>
          <a:xfrm>
            <a:off x="407368" y="1211243"/>
            <a:ext cx="10081120"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t>HEMIT Dataset: processing pipeline</a:t>
            </a:r>
            <a:endParaRPr lang="en-US" sz="2000" b="1" dirty="0">
              <a:solidFill>
                <a:srgbClr val="FF0000"/>
              </a:solidFill>
            </a:endParaRPr>
          </a:p>
        </p:txBody>
      </p:sp>
      <p:sp>
        <p:nvSpPr>
          <p:cNvPr id="17" name="TextBox 16">
            <a:extLst>
              <a:ext uri="{FF2B5EF4-FFF2-40B4-BE49-F238E27FC236}">
                <a16:creationId xmlns:a16="http://schemas.microsoft.com/office/drawing/2014/main" id="{3EB62235-7D70-A352-8347-A6DB1B1A3D66}"/>
              </a:ext>
            </a:extLst>
          </p:cNvPr>
          <p:cNvSpPr txBox="1"/>
          <p:nvPr/>
        </p:nvSpPr>
        <p:spPr>
          <a:xfrm>
            <a:off x="525413" y="5856801"/>
            <a:ext cx="2445568" cy="646331"/>
          </a:xfrm>
          <a:prstGeom prst="rect">
            <a:avLst/>
          </a:prstGeom>
          <a:noFill/>
          <a:ln w="12700">
            <a:solidFill>
              <a:srgbClr val="7800A2"/>
            </a:solidFill>
            <a:prstDash val="dash"/>
          </a:ln>
        </p:spPr>
        <p:txBody>
          <a:bodyPr wrap="square" rtlCol="0">
            <a:spAutoFit/>
          </a:bodyPr>
          <a:lstStyle/>
          <a:p>
            <a:pPr algn="ctr"/>
            <a:r>
              <a:rPr lang="en-US" dirty="0"/>
              <a:t>5292 image patches (1024 * 1024 )</a:t>
            </a:r>
          </a:p>
        </p:txBody>
      </p:sp>
      <p:sp>
        <p:nvSpPr>
          <p:cNvPr id="22" name="TextBox 21">
            <a:extLst>
              <a:ext uri="{FF2B5EF4-FFF2-40B4-BE49-F238E27FC236}">
                <a16:creationId xmlns:a16="http://schemas.microsoft.com/office/drawing/2014/main" id="{218FF099-8DE7-42A3-A5A2-B033D05E638B}"/>
              </a:ext>
            </a:extLst>
          </p:cNvPr>
          <p:cNvSpPr txBox="1"/>
          <p:nvPr/>
        </p:nvSpPr>
        <p:spPr>
          <a:xfrm>
            <a:off x="3225713" y="5856800"/>
            <a:ext cx="7632848" cy="646331"/>
          </a:xfrm>
          <a:prstGeom prst="rect">
            <a:avLst/>
          </a:prstGeom>
          <a:noFill/>
          <a:ln w="12700">
            <a:solidFill>
              <a:srgbClr val="7800A2"/>
            </a:solidFill>
            <a:prstDash val="dash"/>
          </a:ln>
        </p:spPr>
        <p:txBody>
          <a:bodyPr wrap="square">
            <a:spAutoFit/>
          </a:bodyPr>
          <a:lstStyle/>
          <a:p>
            <a:r>
              <a:rPr lang="en-GB" dirty="0"/>
              <a:t>To our knowledge, HEMIT is the first </a:t>
            </a:r>
            <a:r>
              <a:rPr lang="en-GB" dirty="0">
                <a:solidFill>
                  <a:srgbClr val="FF0000"/>
                </a:solidFill>
              </a:rPr>
              <a:t>same-section cellular-level aligned </a:t>
            </a:r>
            <a:r>
              <a:rPr lang="en-GB" dirty="0"/>
              <a:t>dataset that enables H&amp;E to multi-target </a:t>
            </a:r>
            <a:r>
              <a:rPr lang="en-GB" dirty="0" err="1"/>
              <a:t>mIHC</a:t>
            </a:r>
            <a:r>
              <a:rPr lang="en-GB" dirty="0"/>
              <a:t> image translation.</a:t>
            </a:r>
            <a:endParaRPr lang="en-US" dirty="0"/>
          </a:p>
        </p:txBody>
      </p:sp>
    </p:spTree>
    <p:extLst>
      <p:ext uri="{BB962C8B-B14F-4D97-AF65-F5344CB8AC3E}">
        <p14:creationId xmlns:p14="http://schemas.microsoft.com/office/powerpoint/2010/main" val="27911389"/>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F5FD4-5D8B-6EEC-7D4F-AFB349252D7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2ED0C6-75F4-5AAD-B013-4293965F5C2B}"/>
              </a:ext>
            </a:extLst>
          </p:cNvPr>
          <p:cNvSpPr>
            <a:spLocks noGrp="1"/>
          </p:cNvSpPr>
          <p:nvPr>
            <p:ph type="sldNum" sz="quarter" idx="12"/>
          </p:nvPr>
        </p:nvSpPr>
        <p:spPr/>
        <p:txBody>
          <a:bodyPr/>
          <a:lstStyle/>
          <a:p>
            <a:fld id="{47C51FE3-7623-4EAD-B2F3-330393A65E73}" type="slidenum">
              <a:rPr lang="en-US" smtClean="0"/>
              <a:t>16</a:t>
            </a:fld>
            <a:endParaRPr lang="en-US"/>
          </a:p>
        </p:txBody>
      </p:sp>
      <p:pic>
        <p:nvPicPr>
          <p:cNvPr id="4" name="Picture 3">
            <a:extLst>
              <a:ext uri="{FF2B5EF4-FFF2-40B4-BE49-F238E27FC236}">
                <a16:creationId xmlns:a16="http://schemas.microsoft.com/office/drawing/2014/main" id="{49B57EBD-D258-709F-130B-0092AEBE7415}"/>
              </a:ext>
            </a:extLst>
          </p:cNvPr>
          <p:cNvPicPr>
            <a:picLocks noChangeAspect="1"/>
          </p:cNvPicPr>
          <p:nvPr/>
        </p:nvPicPr>
        <p:blipFill>
          <a:blip r:embed="rId3"/>
          <a:stretch>
            <a:fillRect/>
          </a:stretch>
        </p:blipFill>
        <p:spPr>
          <a:xfrm>
            <a:off x="615020" y="1248686"/>
            <a:ext cx="3524768" cy="4175636"/>
          </a:xfrm>
          <a:prstGeom prst="rect">
            <a:avLst/>
          </a:prstGeom>
          <a:ln w="19050">
            <a:solidFill>
              <a:srgbClr val="7800A2"/>
            </a:solidFill>
          </a:ln>
        </p:spPr>
      </p:pic>
      <p:sp>
        <p:nvSpPr>
          <p:cNvPr id="6" name="TextBox 5">
            <a:extLst>
              <a:ext uri="{FF2B5EF4-FFF2-40B4-BE49-F238E27FC236}">
                <a16:creationId xmlns:a16="http://schemas.microsoft.com/office/drawing/2014/main" id="{EAF8755B-BAB3-453C-7F9B-A1CF86CA7F41}"/>
              </a:ext>
            </a:extLst>
          </p:cNvPr>
          <p:cNvSpPr txBox="1"/>
          <p:nvPr/>
        </p:nvSpPr>
        <p:spPr>
          <a:xfrm>
            <a:off x="4456786" y="5424322"/>
            <a:ext cx="7166858" cy="830997"/>
          </a:xfrm>
          <a:prstGeom prst="rect">
            <a:avLst/>
          </a:prstGeom>
          <a:noFill/>
          <a:ln>
            <a:noFill/>
          </a:ln>
        </p:spPr>
        <p:txBody>
          <a:bodyPr wrap="square">
            <a:spAutoFit/>
          </a:bodyPr>
          <a:lstStyle/>
          <a:p>
            <a:r>
              <a:rPr lang="en-GB" sz="1600" dirty="0"/>
              <a:t>We propose a new dual-branch generator architecture, using residual Convolutional Neural Networks (CNNs) and </a:t>
            </a:r>
            <a:r>
              <a:rPr lang="en-GB" sz="1600" dirty="0" err="1"/>
              <a:t>Swin</a:t>
            </a:r>
            <a:r>
              <a:rPr lang="en-GB" sz="1600" dirty="0"/>
              <a:t> Transformers which aims to achieve better translation outcomes</a:t>
            </a:r>
            <a:endParaRPr lang="en-US" sz="1600" dirty="0"/>
          </a:p>
        </p:txBody>
      </p:sp>
      <p:sp>
        <p:nvSpPr>
          <p:cNvPr id="7" name="TextBox 6">
            <a:extLst>
              <a:ext uri="{FF2B5EF4-FFF2-40B4-BE49-F238E27FC236}">
                <a16:creationId xmlns:a16="http://schemas.microsoft.com/office/drawing/2014/main" id="{A526EDF0-9966-21C8-5FD5-7C561BBB6D8D}"/>
              </a:ext>
            </a:extLst>
          </p:cNvPr>
          <p:cNvSpPr txBox="1"/>
          <p:nvPr/>
        </p:nvSpPr>
        <p:spPr>
          <a:xfrm>
            <a:off x="611396" y="5517232"/>
            <a:ext cx="3528392" cy="584775"/>
          </a:xfrm>
          <a:prstGeom prst="rect">
            <a:avLst/>
          </a:prstGeom>
          <a:noFill/>
          <a:ln>
            <a:noFill/>
          </a:ln>
        </p:spPr>
        <p:txBody>
          <a:bodyPr wrap="square">
            <a:spAutoFit/>
          </a:bodyPr>
          <a:lstStyle/>
          <a:p>
            <a:r>
              <a:rPr lang="en-GB" sz="1600" dirty="0" err="1"/>
              <a:t>Swin</a:t>
            </a:r>
            <a:r>
              <a:rPr lang="en-GB" sz="1600" dirty="0"/>
              <a:t> Transformer modules :</a:t>
            </a:r>
          </a:p>
          <a:p>
            <a:r>
              <a:rPr lang="en-GB" sz="1600" dirty="0"/>
              <a:t>adeptly capture multi-scale features</a:t>
            </a:r>
            <a:endParaRPr lang="en-US" sz="1600" dirty="0"/>
          </a:p>
        </p:txBody>
      </p:sp>
      <p:pic>
        <p:nvPicPr>
          <p:cNvPr id="12" name="Picture 11" descr="A diagram of a computer flowchart&#10;&#10;Description automatically generated">
            <a:extLst>
              <a:ext uri="{FF2B5EF4-FFF2-40B4-BE49-F238E27FC236}">
                <a16:creationId xmlns:a16="http://schemas.microsoft.com/office/drawing/2014/main" id="{82D63B04-D2F0-0690-B45C-2CE34F09BE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4090" y="1490004"/>
            <a:ext cx="6972250" cy="3825492"/>
          </a:xfrm>
          <a:prstGeom prst="rect">
            <a:avLst/>
          </a:prstGeom>
          <a:ln w="12700">
            <a:solidFill>
              <a:srgbClr val="7800A2"/>
            </a:solidFill>
          </a:ln>
        </p:spPr>
      </p:pic>
      <p:cxnSp>
        <p:nvCxnSpPr>
          <p:cNvPr id="14" name="Straight Arrow Connector 13">
            <a:extLst>
              <a:ext uri="{FF2B5EF4-FFF2-40B4-BE49-F238E27FC236}">
                <a16:creationId xmlns:a16="http://schemas.microsoft.com/office/drawing/2014/main" id="{7107AD80-1CB5-D9B2-B624-A87AC0E3815D}"/>
              </a:ext>
            </a:extLst>
          </p:cNvPr>
          <p:cNvCxnSpPr>
            <a:cxnSpLocks/>
          </p:cNvCxnSpPr>
          <p:nvPr/>
        </p:nvCxnSpPr>
        <p:spPr>
          <a:xfrm>
            <a:off x="4151784" y="1248686"/>
            <a:ext cx="576064" cy="1674629"/>
          </a:xfrm>
          <a:prstGeom prst="straightConnector1">
            <a:avLst/>
          </a:prstGeom>
          <a:ln>
            <a:solidFill>
              <a:srgbClr val="7800A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EB17F3-B1C8-FE85-6A9D-2B240F711879}"/>
              </a:ext>
            </a:extLst>
          </p:cNvPr>
          <p:cNvCxnSpPr>
            <a:cxnSpLocks/>
          </p:cNvCxnSpPr>
          <p:nvPr/>
        </p:nvCxnSpPr>
        <p:spPr>
          <a:xfrm flipV="1">
            <a:off x="4139788" y="3212976"/>
            <a:ext cx="588060" cy="2221240"/>
          </a:xfrm>
          <a:prstGeom prst="straightConnector1">
            <a:avLst/>
          </a:prstGeom>
          <a:ln>
            <a:solidFill>
              <a:srgbClr val="7800A2"/>
            </a:solidFill>
            <a:tailEnd type="triangle"/>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0A500C59-9FEC-1D47-DBEB-E2F490ECCAED}"/>
              </a:ext>
            </a:extLst>
          </p:cNvPr>
          <p:cNvSpPr txBox="1"/>
          <p:nvPr/>
        </p:nvSpPr>
        <p:spPr bwMode="auto">
          <a:xfrm>
            <a:off x="2207568" y="620688"/>
            <a:ext cx="9721080"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dirty="0">
                <a:solidFill>
                  <a:sysClr val="windowText" lastClr="000000"/>
                </a:solidFill>
              </a:rPr>
              <a:t>Chapter 6: </a:t>
            </a:r>
            <a:r>
              <a:rPr lang="en-GB" sz="2000" dirty="0"/>
              <a:t>CNN-Transformers Dual-Branch Network for H&amp;E to Multiplexed Immunohistochemistry Stain Translation</a:t>
            </a:r>
            <a:endParaRPr lang="en-US" sz="2000" dirty="0"/>
          </a:p>
        </p:txBody>
      </p:sp>
    </p:spTree>
    <p:extLst>
      <p:ext uri="{BB962C8B-B14F-4D97-AF65-F5344CB8AC3E}">
        <p14:creationId xmlns:p14="http://schemas.microsoft.com/office/powerpoint/2010/main" val="3960769557"/>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AB90F-4FF4-34EA-20A5-8779CC35CB1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A28B86-790A-7828-1A63-2599675F2659}"/>
              </a:ext>
            </a:extLst>
          </p:cNvPr>
          <p:cNvSpPr>
            <a:spLocks noGrp="1"/>
          </p:cNvSpPr>
          <p:nvPr>
            <p:ph type="sldNum" sz="quarter" idx="12"/>
          </p:nvPr>
        </p:nvSpPr>
        <p:spPr/>
        <p:txBody>
          <a:bodyPr/>
          <a:lstStyle/>
          <a:p>
            <a:fld id="{47C51FE3-7623-4EAD-B2F3-330393A65E73}" type="slidenum">
              <a:rPr lang="en-US" smtClean="0"/>
              <a:t>17</a:t>
            </a:fld>
            <a:endParaRPr lang="en-US"/>
          </a:p>
        </p:txBody>
      </p:sp>
      <p:sp>
        <p:nvSpPr>
          <p:cNvPr id="4" name="Title 1">
            <a:extLst>
              <a:ext uri="{FF2B5EF4-FFF2-40B4-BE49-F238E27FC236}">
                <a16:creationId xmlns:a16="http://schemas.microsoft.com/office/drawing/2014/main" id="{002296F3-4F9A-3B90-B1B7-D7A81EB45F08}"/>
              </a:ext>
            </a:extLst>
          </p:cNvPr>
          <p:cNvSpPr txBox="1"/>
          <p:nvPr/>
        </p:nvSpPr>
        <p:spPr bwMode="auto">
          <a:xfrm>
            <a:off x="2207568" y="620688"/>
            <a:ext cx="9721080"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dirty="0">
                <a:solidFill>
                  <a:sysClr val="windowText" lastClr="000000"/>
                </a:solidFill>
              </a:rPr>
              <a:t>Chapter 6: </a:t>
            </a:r>
            <a:r>
              <a:rPr lang="en-GB" sz="2000" dirty="0"/>
              <a:t>CNN-Transformers Dual-Branch Network for H&amp;E to Multiplexed Immunohistochemistry Stain Translation</a:t>
            </a:r>
            <a:endParaRPr lang="en-US" sz="2000" dirty="0"/>
          </a:p>
        </p:txBody>
      </p:sp>
      <p:sp>
        <p:nvSpPr>
          <p:cNvPr id="5" name="TextBox 4">
            <a:extLst>
              <a:ext uri="{FF2B5EF4-FFF2-40B4-BE49-F238E27FC236}">
                <a16:creationId xmlns:a16="http://schemas.microsoft.com/office/drawing/2014/main" id="{13DDFF60-54CE-8F59-7D80-8A9BAFF7FA8A}"/>
              </a:ext>
            </a:extLst>
          </p:cNvPr>
          <p:cNvSpPr txBox="1"/>
          <p:nvPr/>
        </p:nvSpPr>
        <p:spPr>
          <a:xfrm>
            <a:off x="479376" y="1268760"/>
            <a:ext cx="10081120"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t>Method validation</a:t>
            </a:r>
            <a:endParaRPr lang="en-US" sz="2000" b="1" dirty="0">
              <a:solidFill>
                <a:srgbClr val="FF0000"/>
              </a:solidFill>
            </a:endParaRPr>
          </a:p>
        </p:txBody>
      </p:sp>
      <p:sp>
        <p:nvSpPr>
          <p:cNvPr id="8" name="Rectangle 7">
            <a:extLst>
              <a:ext uri="{FF2B5EF4-FFF2-40B4-BE49-F238E27FC236}">
                <a16:creationId xmlns:a16="http://schemas.microsoft.com/office/drawing/2014/main" id="{77551534-CE1A-0CF3-A9FF-43D377FD016D}"/>
              </a:ext>
            </a:extLst>
          </p:cNvPr>
          <p:cNvSpPr/>
          <p:nvPr/>
        </p:nvSpPr>
        <p:spPr>
          <a:xfrm>
            <a:off x="551384" y="1741076"/>
            <a:ext cx="6120680" cy="3875360"/>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30B62B0-E0C2-FFAF-DBD0-7C967356147E}"/>
              </a:ext>
            </a:extLst>
          </p:cNvPr>
          <p:cNvSpPr txBox="1"/>
          <p:nvPr/>
        </p:nvSpPr>
        <p:spPr>
          <a:xfrm>
            <a:off x="623392" y="1844824"/>
            <a:ext cx="4464496" cy="2308324"/>
          </a:xfrm>
          <a:prstGeom prst="rect">
            <a:avLst/>
          </a:prstGeom>
          <a:noFill/>
        </p:spPr>
        <p:txBody>
          <a:bodyPr wrap="square" rtlCol="0">
            <a:spAutoFit/>
          </a:bodyPr>
          <a:lstStyle/>
          <a:p>
            <a:r>
              <a:rPr lang="en-US" b="1" dirty="0"/>
              <a:t>HEMIT Dataset:</a:t>
            </a:r>
          </a:p>
          <a:p>
            <a:pPr marL="342900" indent="-342900">
              <a:buAutoNum type="arabicPeriod"/>
            </a:pPr>
            <a:r>
              <a:rPr lang="en-US" dirty="0"/>
              <a:t>Numerical evaluation:</a:t>
            </a:r>
          </a:p>
          <a:p>
            <a:pPr marL="800100" lvl="1" indent="-342900">
              <a:buAutoNum type="arabicPeriod"/>
            </a:pPr>
            <a:r>
              <a:rPr lang="en-US" dirty="0"/>
              <a:t>SSIM</a:t>
            </a:r>
          </a:p>
          <a:p>
            <a:pPr marL="800100" lvl="1" indent="-342900">
              <a:buAutoNum type="arabicPeriod"/>
            </a:pPr>
            <a:r>
              <a:rPr lang="en-US" dirty="0"/>
              <a:t>PCC</a:t>
            </a:r>
          </a:p>
          <a:p>
            <a:pPr marL="800100" lvl="1" indent="-342900">
              <a:buAutoNum type="arabicPeriod"/>
            </a:pPr>
            <a:r>
              <a:rPr lang="en-US" dirty="0"/>
              <a:t>PSNR</a:t>
            </a:r>
          </a:p>
          <a:p>
            <a:pPr marL="342900" indent="-342900">
              <a:buAutoNum type="arabicPeriod"/>
            </a:pPr>
            <a:r>
              <a:rPr lang="en-US" dirty="0"/>
              <a:t>Downstream analysis:</a:t>
            </a:r>
          </a:p>
          <a:p>
            <a:pPr marL="800100" lvl="1" indent="-342900">
              <a:buAutoNum type="arabicPeriod"/>
            </a:pPr>
            <a:r>
              <a:rPr lang="en-US" dirty="0"/>
              <a:t>Positive cell proportions</a:t>
            </a:r>
          </a:p>
          <a:p>
            <a:pPr marL="800100" lvl="1" indent="-342900">
              <a:buAutoNum type="arabicPeriod"/>
            </a:pPr>
            <a:r>
              <a:rPr lang="en-US" dirty="0"/>
              <a:t>Positive cell counts</a:t>
            </a:r>
          </a:p>
        </p:txBody>
      </p:sp>
      <p:sp>
        <p:nvSpPr>
          <p:cNvPr id="10" name="TextBox 9">
            <a:extLst>
              <a:ext uri="{FF2B5EF4-FFF2-40B4-BE49-F238E27FC236}">
                <a16:creationId xmlns:a16="http://schemas.microsoft.com/office/drawing/2014/main" id="{D38C0577-CF67-AA61-DDD3-88EB5CD3F018}"/>
              </a:ext>
            </a:extLst>
          </p:cNvPr>
          <p:cNvSpPr txBox="1"/>
          <p:nvPr/>
        </p:nvSpPr>
        <p:spPr>
          <a:xfrm>
            <a:off x="623392" y="4139108"/>
            <a:ext cx="6192688" cy="1477328"/>
          </a:xfrm>
          <a:prstGeom prst="rect">
            <a:avLst/>
          </a:prstGeom>
          <a:noFill/>
        </p:spPr>
        <p:txBody>
          <a:bodyPr wrap="square" rtlCol="0">
            <a:spAutoFit/>
          </a:bodyPr>
          <a:lstStyle/>
          <a:p>
            <a:r>
              <a:rPr lang="en-US" b="1" dirty="0" err="1"/>
              <a:t>InSilico</a:t>
            </a:r>
            <a:r>
              <a:rPr lang="en-US" b="1" dirty="0"/>
              <a:t> Labeling dataset: (external dataset validation)</a:t>
            </a:r>
          </a:p>
          <a:p>
            <a:pPr marL="342900" indent="-342900">
              <a:buAutoNum type="arabicPeriod"/>
            </a:pPr>
            <a:r>
              <a:rPr lang="en-US" dirty="0"/>
              <a:t>Numerical evaluation:</a:t>
            </a:r>
          </a:p>
          <a:p>
            <a:pPr marL="800100" lvl="1" indent="-342900">
              <a:buAutoNum type="arabicPeriod"/>
            </a:pPr>
            <a:r>
              <a:rPr lang="en-US" dirty="0"/>
              <a:t>SSIM</a:t>
            </a:r>
          </a:p>
          <a:p>
            <a:pPr marL="800100" lvl="1" indent="-342900">
              <a:buAutoNum type="arabicPeriod"/>
            </a:pPr>
            <a:r>
              <a:rPr lang="en-US" dirty="0"/>
              <a:t>PCC</a:t>
            </a:r>
          </a:p>
          <a:p>
            <a:pPr marL="800100" lvl="1" indent="-342900">
              <a:buAutoNum type="arabicPeriod"/>
            </a:pPr>
            <a:r>
              <a:rPr lang="en-US" dirty="0"/>
              <a:t>PSNR</a:t>
            </a:r>
          </a:p>
        </p:txBody>
      </p:sp>
      <p:pic>
        <p:nvPicPr>
          <p:cNvPr id="13" name="Picture 12" descr="A collage of images of a variety of colors&#10;&#10;Description automatically generated">
            <a:extLst>
              <a:ext uri="{FF2B5EF4-FFF2-40B4-BE49-F238E27FC236}">
                <a16:creationId xmlns:a16="http://schemas.microsoft.com/office/drawing/2014/main" id="{4CD7BF39-1FB2-3204-187C-A441AB2137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8088" y="1769080"/>
            <a:ext cx="5032710" cy="2486114"/>
          </a:xfrm>
          <a:prstGeom prst="rect">
            <a:avLst/>
          </a:prstGeom>
        </p:spPr>
      </p:pic>
      <p:sp>
        <p:nvSpPr>
          <p:cNvPr id="19" name="TextBox 18">
            <a:extLst>
              <a:ext uri="{FF2B5EF4-FFF2-40B4-BE49-F238E27FC236}">
                <a16:creationId xmlns:a16="http://schemas.microsoft.com/office/drawing/2014/main" id="{DBA18EF9-0A58-54F2-3C8D-D74AA11D69A1}"/>
              </a:ext>
            </a:extLst>
          </p:cNvPr>
          <p:cNvSpPr txBox="1"/>
          <p:nvPr/>
        </p:nvSpPr>
        <p:spPr>
          <a:xfrm>
            <a:off x="6919748" y="4503477"/>
            <a:ext cx="5032710" cy="1077218"/>
          </a:xfrm>
          <a:prstGeom prst="rect">
            <a:avLst/>
          </a:prstGeom>
          <a:noFill/>
          <a:ln w="12700">
            <a:solidFill>
              <a:srgbClr val="7800A2"/>
            </a:solidFill>
            <a:prstDash val="dash"/>
          </a:ln>
        </p:spPr>
        <p:txBody>
          <a:bodyPr wrap="square">
            <a:spAutoFit/>
          </a:bodyPr>
          <a:lstStyle/>
          <a:p>
            <a:pPr marL="342900" indent="-342900">
              <a:buFont typeface="Wingdings" panose="05000000000000000000" pitchFamily="2" charset="2"/>
              <a:buChar char="Ø"/>
            </a:pPr>
            <a:r>
              <a:rPr lang="en-GB" sz="1600" b="0" i="0" dirty="0">
                <a:effectLst/>
                <a:latin typeface="Söhne"/>
              </a:rPr>
              <a:t>Our method achieves the best results among 3 key evaluation metrics compared to other SOTA methods</a:t>
            </a:r>
          </a:p>
          <a:p>
            <a:pPr marL="342900" indent="-342900">
              <a:buFont typeface="Wingdings" panose="05000000000000000000" pitchFamily="2" charset="2"/>
              <a:buChar char="Ø"/>
            </a:pPr>
            <a:r>
              <a:rPr lang="en-GB" sz="1600" dirty="0">
                <a:latin typeface="Söhne"/>
              </a:rPr>
              <a:t>Our method achieves the best accuracy in positive cell identification downstream analysis.</a:t>
            </a:r>
            <a:endParaRPr lang="en-US" sz="1600" dirty="0"/>
          </a:p>
        </p:txBody>
      </p:sp>
    </p:spTree>
    <p:extLst>
      <p:ext uri="{BB962C8B-B14F-4D97-AF65-F5344CB8AC3E}">
        <p14:creationId xmlns:p14="http://schemas.microsoft.com/office/powerpoint/2010/main" val="3793133269"/>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69D50-A2FD-CEB3-97F4-AA807936CDF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DAEB8C-1086-5FFD-EEA9-A8BE620A9683}"/>
              </a:ext>
            </a:extLst>
          </p:cNvPr>
          <p:cNvSpPr>
            <a:spLocks noGrp="1"/>
          </p:cNvSpPr>
          <p:nvPr>
            <p:ph type="sldNum" sz="quarter" idx="12"/>
          </p:nvPr>
        </p:nvSpPr>
        <p:spPr/>
        <p:txBody>
          <a:bodyPr/>
          <a:lstStyle/>
          <a:p>
            <a:fld id="{47C51FE3-7623-4EAD-B2F3-330393A65E73}" type="slidenum">
              <a:rPr lang="en-US" smtClean="0"/>
              <a:t>18</a:t>
            </a:fld>
            <a:endParaRPr lang="en-US"/>
          </a:p>
        </p:txBody>
      </p:sp>
      <p:sp>
        <p:nvSpPr>
          <p:cNvPr id="6" name="Title 1">
            <a:extLst>
              <a:ext uri="{FF2B5EF4-FFF2-40B4-BE49-F238E27FC236}">
                <a16:creationId xmlns:a16="http://schemas.microsoft.com/office/drawing/2014/main" id="{590B3494-6A68-2882-AF20-E17F067829DD}"/>
              </a:ext>
            </a:extLst>
          </p:cNvPr>
          <p:cNvSpPr txBox="1"/>
          <p:nvPr/>
        </p:nvSpPr>
        <p:spPr bwMode="auto">
          <a:xfrm>
            <a:off x="2207568" y="620688"/>
            <a:ext cx="9721080"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a:solidFill>
                  <a:sysClr val="windowText" lastClr="000000"/>
                </a:solidFill>
              </a:rPr>
              <a:t>Chapter 7: </a:t>
            </a:r>
            <a:r>
              <a:rPr lang="en-GB" sz="2000"/>
              <a:t>Exploration of the Generalization Ability of the Stain Translation Method on a Hodgkin Lymphoma Dataset</a:t>
            </a:r>
            <a:endParaRPr lang="en-US" sz="2000" dirty="0"/>
          </a:p>
        </p:txBody>
      </p:sp>
      <p:sp>
        <p:nvSpPr>
          <p:cNvPr id="7" name="TextBox 6">
            <a:extLst>
              <a:ext uri="{FF2B5EF4-FFF2-40B4-BE49-F238E27FC236}">
                <a16:creationId xmlns:a16="http://schemas.microsoft.com/office/drawing/2014/main" id="{1388DFBB-C760-82E1-A979-BED14031E26E}"/>
              </a:ext>
            </a:extLst>
          </p:cNvPr>
          <p:cNvSpPr txBox="1"/>
          <p:nvPr/>
        </p:nvSpPr>
        <p:spPr>
          <a:xfrm>
            <a:off x="551384" y="1412776"/>
            <a:ext cx="10801200" cy="1477328"/>
          </a:xfrm>
          <a:prstGeom prst="rect">
            <a:avLst/>
          </a:prstGeom>
          <a:noFill/>
          <a:ln w="19050">
            <a:solidFill>
              <a:srgbClr val="7800A2"/>
            </a:solidFill>
            <a:prstDash val="dash"/>
          </a:ln>
        </p:spPr>
        <p:txBody>
          <a:bodyPr wrap="square" rtlCol="0">
            <a:spAutoFit/>
          </a:bodyPr>
          <a:lstStyle/>
          <a:p>
            <a:r>
              <a:rPr lang="en-US" dirty="0"/>
              <a:t>Aim:</a:t>
            </a:r>
          </a:p>
          <a:p>
            <a:pPr marL="285750" indent="-285750">
              <a:buFont typeface="Wingdings" panose="05000000000000000000" pitchFamily="2" charset="2"/>
              <a:buChar char="Ø"/>
            </a:pPr>
            <a:r>
              <a:rPr lang="en-GB" dirty="0"/>
              <a:t>To validate if a wider spectrum of molecular markers can be directly predicted from H&amp;E images.</a:t>
            </a:r>
          </a:p>
          <a:p>
            <a:pPr marL="285750" indent="-285750">
              <a:buFont typeface="Wingdings" panose="05000000000000000000" pitchFamily="2" charset="2"/>
              <a:buChar char="Ø"/>
            </a:pPr>
            <a:r>
              <a:rPr lang="en-GB" dirty="0"/>
              <a:t>to assess the feasibility of virtual staining to support more efficient tissue sample use, potentially conserving valuable biopsy material and enabling better-informed decisions in IHC panel selection when sample tissue is limited.</a:t>
            </a:r>
            <a:endParaRPr lang="en-US" dirty="0"/>
          </a:p>
        </p:txBody>
      </p:sp>
      <p:pic>
        <p:nvPicPr>
          <p:cNvPr id="9" name="Picture 8" descr="A screenshot of a computer screen&#10;&#10;Description automatically generated">
            <a:extLst>
              <a:ext uri="{FF2B5EF4-FFF2-40B4-BE49-F238E27FC236}">
                <a16:creationId xmlns:a16="http://schemas.microsoft.com/office/drawing/2014/main" id="{A13F8C5F-61DC-D609-90E7-8F35774176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715" y="3115952"/>
            <a:ext cx="5224738" cy="3375524"/>
          </a:xfrm>
          <a:prstGeom prst="rect">
            <a:avLst/>
          </a:prstGeom>
        </p:spPr>
      </p:pic>
      <p:pic>
        <p:nvPicPr>
          <p:cNvPr id="11" name="Picture 10" descr="A collage of images of different colors&#10;&#10;Description automatically generated">
            <a:extLst>
              <a:ext uri="{FF2B5EF4-FFF2-40B4-BE49-F238E27FC236}">
                <a16:creationId xmlns:a16="http://schemas.microsoft.com/office/drawing/2014/main" id="{4191FF69-8960-05C4-32F0-FD6282C64F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8143" y="3108882"/>
            <a:ext cx="2641803" cy="3467168"/>
          </a:xfrm>
          <a:prstGeom prst="rect">
            <a:avLst/>
          </a:prstGeom>
        </p:spPr>
      </p:pic>
      <p:sp>
        <p:nvSpPr>
          <p:cNvPr id="14" name="Arrow: Right 13">
            <a:extLst>
              <a:ext uri="{FF2B5EF4-FFF2-40B4-BE49-F238E27FC236}">
                <a16:creationId xmlns:a16="http://schemas.microsoft.com/office/drawing/2014/main" id="{09693F6D-16FA-869A-523C-D560F385D3A0}"/>
              </a:ext>
            </a:extLst>
          </p:cNvPr>
          <p:cNvSpPr/>
          <p:nvPr/>
        </p:nvSpPr>
        <p:spPr>
          <a:xfrm>
            <a:off x="5785708" y="4575576"/>
            <a:ext cx="216024" cy="720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F57DBC6B-AB14-719C-CF2B-A8F9C84EE2C0}"/>
              </a:ext>
            </a:extLst>
          </p:cNvPr>
          <p:cNvSpPr/>
          <p:nvPr/>
        </p:nvSpPr>
        <p:spPr>
          <a:xfrm>
            <a:off x="8869612" y="4575576"/>
            <a:ext cx="216024" cy="720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collage of images of different colors&#10;&#10;Description automatically generated">
            <a:extLst>
              <a:ext uri="{FF2B5EF4-FFF2-40B4-BE49-F238E27FC236}">
                <a16:creationId xmlns:a16="http://schemas.microsoft.com/office/drawing/2014/main" id="{2F3EFC99-1B0A-6F17-214B-3B6F61B17E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20336" y="3134119"/>
            <a:ext cx="2676727" cy="3440634"/>
          </a:xfrm>
          <a:prstGeom prst="rect">
            <a:avLst/>
          </a:prstGeom>
        </p:spPr>
      </p:pic>
      <p:sp>
        <p:nvSpPr>
          <p:cNvPr id="21" name="TextBox 20">
            <a:extLst>
              <a:ext uri="{FF2B5EF4-FFF2-40B4-BE49-F238E27FC236}">
                <a16:creationId xmlns:a16="http://schemas.microsoft.com/office/drawing/2014/main" id="{8EDE9C9C-E970-8689-A92C-B224A9A0ED54}"/>
              </a:ext>
            </a:extLst>
          </p:cNvPr>
          <p:cNvSpPr txBox="1"/>
          <p:nvPr/>
        </p:nvSpPr>
        <p:spPr>
          <a:xfrm>
            <a:off x="1863952" y="6457895"/>
            <a:ext cx="2376264" cy="307777"/>
          </a:xfrm>
          <a:prstGeom prst="rect">
            <a:avLst/>
          </a:prstGeom>
          <a:noFill/>
        </p:spPr>
        <p:txBody>
          <a:bodyPr wrap="square" rtlCol="0">
            <a:spAutoFit/>
          </a:bodyPr>
          <a:lstStyle/>
          <a:p>
            <a:pPr algn="ctr"/>
            <a:r>
              <a:rPr lang="en-US" sz="1400" dirty="0"/>
              <a:t>Single-channel experiment</a:t>
            </a:r>
          </a:p>
        </p:txBody>
      </p:sp>
      <p:sp>
        <p:nvSpPr>
          <p:cNvPr id="22" name="TextBox 21">
            <a:extLst>
              <a:ext uri="{FF2B5EF4-FFF2-40B4-BE49-F238E27FC236}">
                <a16:creationId xmlns:a16="http://schemas.microsoft.com/office/drawing/2014/main" id="{29F7BE4A-1DEB-ED32-7413-A346AAFB6FAC}"/>
              </a:ext>
            </a:extLst>
          </p:cNvPr>
          <p:cNvSpPr txBox="1"/>
          <p:nvPr/>
        </p:nvSpPr>
        <p:spPr>
          <a:xfrm>
            <a:off x="6270912" y="6496093"/>
            <a:ext cx="2376264" cy="307777"/>
          </a:xfrm>
          <a:prstGeom prst="rect">
            <a:avLst/>
          </a:prstGeom>
          <a:noFill/>
        </p:spPr>
        <p:txBody>
          <a:bodyPr wrap="square" rtlCol="0">
            <a:spAutoFit/>
          </a:bodyPr>
          <a:lstStyle/>
          <a:p>
            <a:pPr algn="ctr"/>
            <a:r>
              <a:rPr lang="en-US" sz="1400" dirty="0"/>
              <a:t>Multi-channel experiment</a:t>
            </a:r>
          </a:p>
        </p:txBody>
      </p:sp>
      <p:sp>
        <p:nvSpPr>
          <p:cNvPr id="23" name="TextBox 22">
            <a:extLst>
              <a:ext uri="{FF2B5EF4-FFF2-40B4-BE49-F238E27FC236}">
                <a16:creationId xmlns:a16="http://schemas.microsoft.com/office/drawing/2014/main" id="{66261345-2A5D-C975-C15D-CF61DB5CF977}"/>
              </a:ext>
            </a:extLst>
          </p:cNvPr>
          <p:cNvSpPr txBox="1"/>
          <p:nvPr/>
        </p:nvSpPr>
        <p:spPr>
          <a:xfrm>
            <a:off x="9270567" y="6509905"/>
            <a:ext cx="2376264" cy="307777"/>
          </a:xfrm>
          <a:prstGeom prst="rect">
            <a:avLst/>
          </a:prstGeom>
          <a:noFill/>
        </p:spPr>
        <p:txBody>
          <a:bodyPr wrap="square" rtlCol="0">
            <a:spAutoFit/>
          </a:bodyPr>
          <a:lstStyle/>
          <a:p>
            <a:pPr algn="ctr"/>
            <a:r>
              <a:rPr lang="en-US" sz="1400" dirty="0"/>
              <a:t>Downstream analysis</a:t>
            </a:r>
          </a:p>
        </p:txBody>
      </p:sp>
    </p:spTree>
    <p:extLst>
      <p:ext uri="{BB962C8B-B14F-4D97-AF65-F5344CB8AC3E}">
        <p14:creationId xmlns:p14="http://schemas.microsoft.com/office/powerpoint/2010/main" val="2219625456"/>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5BA2E-3238-B3DC-3818-25656C6C157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0C14A6-3732-AD8E-180F-8ABD3CB1C68F}"/>
              </a:ext>
            </a:extLst>
          </p:cNvPr>
          <p:cNvSpPr>
            <a:spLocks noGrp="1"/>
          </p:cNvSpPr>
          <p:nvPr>
            <p:ph type="sldNum" sz="quarter" idx="12"/>
          </p:nvPr>
        </p:nvSpPr>
        <p:spPr/>
        <p:txBody>
          <a:bodyPr/>
          <a:lstStyle/>
          <a:p>
            <a:fld id="{47C51FE3-7623-4EAD-B2F3-330393A65E73}" type="slidenum">
              <a:rPr lang="en-US" smtClean="0"/>
              <a:t>19</a:t>
            </a:fld>
            <a:endParaRPr lang="en-US"/>
          </a:p>
        </p:txBody>
      </p:sp>
      <p:sp>
        <p:nvSpPr>
          <p:cNvPr id="3" name="Title 1">
            <a:extLst>
              <a:ext uri="{FF2B5EF4-FFF2-40B4-BE49-F238E27FC236}">
                <a16:creationId xmlns:a16="http://schemas.microsoft.com/office/drawing/2014/main" id="{5C18145F-4304-82D3-D594-4CA32CB1AC50}"/>
              </a:ext>
            </a:extLst>
          </p:cNvPr>
          <p:cNvSpPr txBox="1"/>
          <p:nvPr/>
        </p:nvSpPr>
        <p:spPr bwMode="auto">
          <a:xfrm>
            <a:off x="2423592" y="269776"/>
            <a:ext cx="6264696"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Conclusion</a:t>
            </a:r>
            <a:r>
              <a:rPr lang="en-GB" sz="3200" b="1" dirty="0"/>
              <a:t> and Future Work</a:t>
            </a:r>
            <a:endParaRPr lang="en-US" dirty="0">
              <a:solidFill>
                <a:sysClr val="windowText" lastClr="000000"/>
              </a:solidFill>
            </a:endParaRPr>
          </a:p>
        </p:txBody>
      </p:sp>
      <p:sp>
        <p:nvSpPr>
          <p:cNvPr id="4" name="Rectangle 3">
            <a:extLst>
              <a:ext uri="{FF2B5EF4-FFF2-40B4-BE49-F238E27FC236}">
                <a16:creationId xmlns:a16="http://schemas.microsoft.com/office/drawing/2014/main" id="{F8B932AE-F041-A751-61B6-1A675CBE40D0}"/>
              </a:ext>
            </a:extLst>
          </p:cNvPr>
          <p:cNvSpPr/>
          <p:nvPr/>
        </p:nvSpPr>
        <p:spPr>
          <a:xfrm>
            <a:off x="551384" y="1743695"/>
            <a:ext cx="3024336" cy="1656184"/>
          </a:xfrm>
          <a:prstGeom prst="rect">
            <a:avLst/>
          </a:prstGeom>
          <a:solidFill>
            <a:schemeClr val="accent6">
              <a:lumMod val="20000"/>
              <a:lumOff val="80000"/>
            </a:schemeClr>
          </a:solidFill>
          <a:ln>
            <a:solidFill>
              <a:srgbClr val="7800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BC036A4-3B66-97F2-0355-C5DCF518E0D1}"/>
              </a:ext>
            </a:extLst>
          </p:cNvPr>
          <p:cNvSpPr/>
          <p:nvPr/>
        </p:nvSpPr>
        <p:spPr>
          <a:xfrm>
            <a:off x="551384" y="3524860"/>
            <a:ext cx="3024336" cy="2952329"/>
          </a:xfrm>
          <a:prstGeom prst="rect">
            <a:avLst/>
          </a:prstGeom>
          <a:solidFill>
            <a:schemeClr val="accent6">
              <a:lumMod val="20000"/>
              <a:lumOff val="80000"/>
            </a:schemeClr>
          </a:solidFill>
          <a:ln>
            <a:solidFill>
              <a:srgbClr val="7800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CF84323-1BB4-76B4-3050-3623598DC761}"/>
              </a:ext>
            </a:extLst>
          </p:cNvPr>
          <p:cNvSpPr txBox="1"/>
          <p:nvPr/>
        </p:nvSpPr>
        <p:spPr>
          <a:xfrm>
            <a:off x="551384" y="1815703"/>
            <a:ext cx="2016224" cy="369332"/>
          </a:xfrm>
          <a:prstGeom prst="rect">
            <a:avLst/>
          </a:prstGeom>
          <a:noFill/>
        </p:spPr>
        <p:txBody>
          <a:bodyPr wrap="square" rtlCol="0">
            <a:spAutoFit/>
          </a:bodyPr>
          <a:lstStyle/>
          <a:p>
            <a:r>
              <a:rPr lang="en-US" b="1" dirty="0"/>
              <a:t>Data Acquisition</a:t>
            </a:r>
          </a:p>
        </p:txBody>
      </p:sp>
      <p:sp>
        <p:nvSpPr>
          <p:cNvPr id="7" name="TextBox 6">
            <a:extLst>
              <a:ext uri="{FF2B5EF4-FFF2-40B4-BE49-F238E27FC236}">
                <a16:creationId xmlns:a16="http://schemas.microsoft.com/office/drawing/2014/main" id="{704CB3EA-8A55-EC62-5DB7-5A9DEBB3D099}"/>
              </a:ext>
            </a:extLst>
          </p:cNvPr>
          <p:cNvSpPr txBox="1"/>
          <p:nvPr/>
        </p:nvSpPr>
        <p:spPr>
          <a:xfrm>
            <a:off x="551384" y="3596869"/>
            <a:ext cx="2520280" cy="369332"/>
          </a:xfrm>
          <a:prstGeom prst="rect">
            <a:avLst/>
          </a:prstGeom>
          <a:noFill/>
        </p:spPr>
        <p:txBody>
          <a:bodyPr wrap="square" rtlCol="0">
            <a:spAutoFit/>
          </a:bodyPr>
          <a:lstStyle/>
          <a:p>
            <a:r>
              <a:rPr lang="en-US" b="1" dirty="0"/>
              <a:t>Data Interpretation</a:t>
            </a:r>
          </a:p>
        </p:txBody>
      </p:sp>
      <p:sp>
        <p:nvSpPr>
          <p:cNvPr id="8" name="TextBox 7">
            <a:extLst>
              <a:ext uri="{FF2B5EF4-FFF2-40B4-BE49-F238E27FC236}">
                <a16:creationId xmlns:a16="http://schemas.microsoft.com/office/drawing/2014/main" id="{C66FF6CA-C728-3359-F236-3AF0D3C2171B}"/>
              </a:ext>
            </a:extLst>
          </p:cNvPr>
          <p:cNvSpPr txBox="1"/>
          <p:nvPr/>
        </p:nvSpPr>
        <p:spPr>
          <a:xfrm>
            <a:off x="587388" y="2185035"/>
            <a:ext cx="2916324" cy="1169551"/>
          </a:xfrm>
          <a:prstGeom prst="rect">
            <a:avLst/>
          </a:prstGeom>
          <a:noFill/>
        </p:spPr>
        <p:txBody>
          <a:bodyPr wrap="square" rtlCol="0">
            <a:spAutoFit/>
          </a:bodyPr>
          <a:lstStyle/>
          <a:p>
            <a:pPr marL="285750" indent="-285750">
              <a:buFont typeface="Wingdings" panose="05000000000000000000" pitchFamily="2" charset="2"/>
              <a:buChar char="v"/>
            </a:pPr>
            <a:r>
              <a:rPr lang="en-US" sz="1400" dirty="0">
                <a:solidFill>
                  <a:srgbClr val="FF0000"/>
                </a:solidFill>
              </a:rPr>
              <a:t>High cost </a:t>
            </a:r>
            <a:r>
              <a:rPr lang="en-US" sz="1400" dirty="0"/>
              <a:t>of acquiring </a:t>
            </a:r>
            <a:r>
              <a:rPr lang="en-US" sz="1400" dirty="0" err="1"/>
              <a:t>mIF</a:t>
            </a:r>
            <a:r>
              <a:rPr lang="en-US" sz="1400" dirty="0"/>
              <a:t>/mIHC images.</a:t>
            </a:r>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v"/>
            </a:pPr>
            <a:r>
              <a:rPr lang="en-US" sz="1400" dirty="0">
                <a:solidFill>
                  <a:srgbClr val="FF0000"/>
                </a:solidFill>
              </a:rPr>
              <a:t>Complex and time-consuming </a:t>
            </a:r>
            <a:r>
              <a:rPr lang="en-US" sz="1400" dirty="0"/>
              <a:t>lab staining protocols.</a:t>
            </a:r>
          </a:p>
        </p:txBody>
      </p:sp>
      <p:sp>
        <p:nvSpPr>
          <p:cNvPr id="9" name="TextBox 8">
            <a:extLst>
              <a:ext uri="{FF2B5EF4-FFF2-40B4-BE49-F238E27FC236}">
                <a16:creationId xmlns:a16="http://schemas.microsoft.com/office/drawing/2014/main" id="{5B4192C0-5C56-0742-F9BD-A74CA3F5F89C}"/>
              </a:ext>
            </a:extLst>
          </p:cNvPr>
          <p:cNvSpPr txBox="1"/>
          <p:nvPr/>
        </p:nvSpPr>
        <p:spPr>
          <a:xfrm>
            <a:off x="659396" y="3966201"/>
            <a:ext cx="2808312" cy="2462213"/>
          </a:xfrm>
          <a:prstGeom prst="rect">
            <a:avLst/>
          </a:prstGeom>
          <a:noFill/>
        </p:spPr>
        <p:txBody>
          <a:bodyPr wrap="square" rtlCol="0">
            <a:spAutoFit/>
          </a:bodyPr>
          <a:lstStyle/>
          <a:p>
            <a:pPr marL="285750" indent="-285750">
              <a:buFont typeface="Wingdings" panose="05000000000000000000" pitchFamily="2" charset="2"/>
              <a:buChar char="v"/>
            </a:pPr>
            <a:r>
              <a:rPr lang="en-GB" sz="1400" dirty="0"/>
              <a:t>Interpreting </a:t>
            </a:r>
            <a:r>
              <a:rPr lang="en-GB" sz="1400" dirty="0" err="1"/>
              <a:t>mIHC</a:t>
            </a:r>
            <a:r>
              <a:rPr lang="en-GB" sz="1400" dirty="0"/>
              <a:t>-stained images is a </a:t>
            </a:r>
            <a:r>
              <a:rPr lang="en-GB" sz="1400" dirty="0">
                <a:solidFill>
                  <a:srgbClr val="FF0000"/>
                </a:solidFill>
              </a:rPr>
              <a:t>labour-intensive </a:t>
            </a:r>
            <a:r>
              <a:rPr lang="en-GB" sz="1400" dirty="0"/>
              <a:t>process that requires significant </a:t>
            </a:r>
            <a:r>
              <a:rPr lang="en-GB" sz="1400" dirty="0">
                <a:solidFill>
                  <a:srgbClr val="FF0000"/>
                </a:solidFill>
              </a:rPr>
              <a:t>expertise</a:t>
            </a:r>
            <a:r>
              <a:rPr lang="en-GB" sz="1400" dirty="0"/>
              <a:t>.</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interpretation involves identifying positive cell groups and subtyping them, which requires </a:t>
            </a:r>
            <a:r>
              <a:rPr lang="en-GB" sz="1400" dirty="0">
                <a:solidFill>
                  <a:srgbClr val="FF0000"/>
                </a:solidFill>
              </a:rPr>
              <a:t>precise thresholding</a:t>
            </a:r>
            <a:r>
              <a:rPr lang="en-GB" sz="1400" dirty="0"/>
              <a:t> of staining intensity.</a:t>
            </a:r>
          </a:p>
        </p:txBody>
      </p:sp>
      <p:sp>
        <p:nvSpPr>
          <p:cNvPr id="10" name="TextBox 9">
            <a:extLst>
              <a:ext uri="{FF2B5EF4-FFF2-40B4-BE49-F238E27FC236}">
                <a16:creationId xmlns:a16="http://schemas.microsoft.com/office/drawing/2014/main" id="{C00C6B98-960F-2AD3-182B-3CA5049CD5C0}"/>
              </a:ext>
            </a:extLst>
          </p:cNvPr>
          <p:cNvSpPr txBox="1"/>
          <p:nvPr/>
        </p:nvSpPr>
        <p:spPr>
          <a:xfrm>
            <a:off x="893422" y="1364934"/>
            <a:ext cx="2304256" cy="369332"/>
          </a:xfrm>
          <a:prstGeom prst="rect">
            <a:avLst/>
          </a:prstGeom>
          <a:noFill/>
        </p:spPr>
        <p:txBody>
          <a:bodyPr wrap="square" rtlCol="0">
            <a:spAutoFit/>
          </a:bodyPr>
          <a:lstStyle/>
          <a:p>
            <a:pPr algn="ctr"/>
            <a:r>
              <a:rPr lang="en-US" b="1" dirty="0"/>
              <a:t>Challenges</a:t>
            </a:r>
          </a:p>
        </p:txBody>
      </p:sp>
      <p:sp>
        <p:nvSpPr>
          <p:cNvPr id="11" name="Arrow: Right 10">
            <a:extLst>
              <a:ext uri="{FF2B5EF4-FFF2-40B4-BE49-F238E27FC236}">
                <a16:creationId xmlns:a16="http://schemas.microsoft.com/office/drawing/2014/main" id="{927BC3E4-6567-398F-8EAE-8E591445FBF3}"/>
              </a:ext>
            </a:extLst>
          </p:cNvPr>
          <p:cNvSpPr/>
          <p:nvPr/>
        </p:nvSpPr>
        <p:spPr>
          <a:xfrm>
            <a:off x="3669283" y="2420888"/>
            <a:ext cx="432048" cy="360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C85C8565-B77C-2DC0-191B-C0D509DA7872}"/>
              </a:ext>
            </a:extLst>
          </p:cNvPr>
          <p:cNvSpPr/>
          <p:nvPr/>
        </p:nvSpPr>
        <p:spPr>
          <a:xfrm>
            <a:off x="3669283" y="4840064"/>
            <a:ext cx="432048" cy="360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950D2AE-A833-F952-ED0E-298BAB5C9018}"/>
              </a:ext>
            </a:extLst>
          </p:cNvPr>
          <p:cNvSpPr/>
          <p:nvPr/>
        </p:nvSpPr>
        <p:spPr>
          <a:xfrm>
            <a:off x="4180928" y="1734266"/>
            <a:ext cx="3787279" cy="1694734"/>
          </a:xfrm>
          <a:prstGeom prst="rect">
            <a:avLst/>
          </a:prstGeom>
          <a:noFill/>
          <a:ln>
            <a:solidFill>
              <a:srgbClr val="7800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CBFE607-E068-6264-87ED-0C42FF36A55B}"/>
              </a:ext>
            </a:extLst>
          </p:cNvPr>
          <p:cNvSpPr/>
          <p:nvPr/>
        </p:nvSpPr>
        <p:spPr>
          <a:xfrm>
            <a:off x="4194893" y="3532328"/>
            <a:ext cx="3773313" cy="2940643"/>
          </a:xfrm>
          <a:prstGeom prst="rect">
            <a:avLst/>
          </a:prstGeom>
          <a:noFill/>
          <a:ln>
            <a:solidFill>
              <a:srgbClr val="7800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D2E4A80-BCF7-2ED9-63FA-FE0B266B2999}"/>
              </a:ext>
            </a:extLst>
          </p:cNvPr>
          <p:cNvSpPr txBox="1"/>
          <p:nvPr/>
        </p:nvSpPr>
        <p:spPr>
          <a:xfrm>
            <a:off x="4331927" y="1364934"/>
            <a:ext cx="2304256" cy="369332"/>
          </a:xfrm>
          <a:prstGeom prst="rect">
            <a:avLst/>
          </a:prstGeom>
          <a:noFill/>
        </p:spPr>
        <p:txBody>
          <a:bodyPr wrap="square" rtlCol="0">
            <a:spAutoFit/>
          </a:bodyPr>
          <a:lstStyle/>
          <a:p>
            <a:pPr algn="ctr"/>
            <a:r>
              <a:rPr lang="en-US" b="1" dirty="0"/>
              <a:t>This Thesis</a:t>
            </a:r>
          </a:p>
        </p:txBody>
      </p:sp>
      <p:pic>
        <p:nvPicPr>
          <p:cNvPr id="17" name="Picture 16" descr="A screenshot of a graph&#10;&#10;Description automatically generated">
            <a:extLst>
              <a:ext uri="{FF2B5EF4-FFF2-40B4-BE49-F238E27FC236}">
                <a16:creationId xmlns:a16="http://schemas.microsoft.com/office/drawing/2014/main" id="{C72344A2-D429-5AB0-0D7E-3B4648637662}"/>
              </a:ext>
            </a:extLst>
          </p:cNvPr>
          <p:cNvPicPr>
            <a:picLocks noChangeAspect="1"/>
          </p:cNvPicPr>
          <p:nvPr/>
        </p:nvPicPr>
        <p:blipFill>
          <a:blip r:embed="rId3" cstate="print">
            <a:extLst>
              <a:ext uri="{28A0092B-C50C-407E-A947-70E740481C1C}">
                <a14:useLocalDpi xmlns:a14="http://schemas.microsoft.com/office/drawing/2010/main" val="0"/>
              </a:ext>
            </a:extLst>
          </a:blip>
          <a:srcRect t="4377" r="39043" b="3351"/>
          <a:stretch/>
        </p:blipFill>
        <p:spPr>
          <a:xfrm>
            <a:off x="4219986" y="1949620"/>
            <a:ext cx="1232269" cy="1233565"/>
          </a:xfrm>
          <a:prstGeom prst="rect">
            <a:avLst/>
          </a:prstGeom>
        </p:spPr>
      </p:pic>
      <p:sp>
        <p:nvSpPr>
          <p:cNvPr id="19" name="TextBox 18">
            <a:extLst>
              <a:ext uri="{FF2B5EF4-FFF2-40B4-BE49-F238E27FC236}">
                <a16:creationId xmlns:a16="http://schemas.microsoft.com/office/drawing/2014/main" id="{B2C7B98C-FB61-38E5-8882-7F8DC41AA647}"/>
              </a:ext>
            </a:extLst>
          </p:cNvPr>
          <p:cNvSpPr txBox="1"/>
          <p:nvPr/>
        </p:nvSpPr>
        <p:spPr>
          <a:xfrm>
            <a:off x="5509924" y="1984867"/>
            <a:ext cx="2448272" cy="1169551"/>
          </a:xfrm>
          <a:prstGeom prst="rect">
            <a:avLst/>
          </a:prstGeom>
          <a:noFill/>
        </p:spPr>
        <p:txBody>
          <a:bodyPr wrap="square">
            <a:spAutoFit/>
          </a:bodyPr>
          <a:lstStyle/>
          <a:p>
            <a:pPr marL="285750" indent="-285750">
              <a:buFont typeface="Wingdings" panose="05000000000000000000" pitchFamily="2" charset="2"/>
              <a:buChar char="v"/>
            </a:pPr>
            <a:r>
              <a:rPr lang="en-GB" sz="1400" dirty="0"/>
              <a:t>Adaptive Thresholding Method for </a:t>
            </a:r>
            <a:r>
              <a:rPr lang="en-GB" sz="1400" dirty="0" err="1"/>
              <a:t>mIF</a:t>
            </a:r>
            <a:r>
              <a:rPr lang="en-GB" sz="1400" dirty="0"/>
              <a:t>/</a:t>
            </a:r>
            <a:r>
              <a:rPr lang="en-GB" sz="1400" dirty="0" err="1"/>
              <a:t>mIHC</a:t>
            </a:r>
            <a:r>
              <a:rPr lang="en-GB" sz="1400" dirty="0"/>
              <a:t> Marker Intensity Thresholding.</a:t>
            </a:r>
          </a:p>
          <a:p>
            <a:r>
              <a:rPr lang="en-US" sz="1400" dirty="0"/>
              <a:t>(Chapter 3, 4)</a:t>
            </a:r>
          </a:p>
        </p:txBody>
      </p:sp>
      <p:pic>
        <p:nvPicPr>
          <p:cNvPr id="21" name="图片 36">
            <a:extLst>
              <a:ext uri="{FF2B5EF4-FFF2-40B4-BE49-F238E27FC236}">
                <a16:creationId xmlns:a16="http://schemas.microsoft.com/office/drawing/2014/main" id="{2600BB7F-6C7A-166C-A2F1-351260DB5122}"/>
              </a:ext>
            </a:extLst>
          </p:cNvPr>
          <p:cNvPicPr>
            <a:picLocks noChangeAspect="1"/>
          </p:cNvPicPr>
          <p:nvPr/>
        </p:nvPicPr>
        <p:blipFill>
          <a:blip r:embed="rId4"/>
          <a:stretch>
            <a:fillRect/>
          </a:stretch>
        </p:blipFill>
        <p:spPr>
          <a:xfrm>
            <a:off x="4274367" y="3720070"/>
            <a:ext cx="1800200" cy="1005074"/>
          </a:xfrm>
          <a:prstGeom prst="rect">
            <a:avLst/>
          </a:prstGeom>
          <a:ln w="25400">
            <a:solidFill>
              <a:srgbClr val="7800A2"/>
            </a:solidFill>
          </a:ln>
        </p:spPr>
      </p:pic>
      <p:pic>
        <p:nvPicPr>
          <p:cNvPr id="22" name="图片 37">
            <a:extLst>
              <a:ext uri="{FF2B5EF4-FFF2-40B4-BE49-F238E27FC236}">
                <a16:creationId xmlns:a16="http://schemas.microsoft.com/office/drawing/2014/main" id="{C7C8BBA5-F82B-A43D-28BE-35ED304F3557}"/>
              </a:ext>
            </a:extLst>
          </p:cNvPr>
          <p:cNvPicPr>
            <a:picLocks noChangeAspect="1"/>
          </p:cNvPicPr>
          <p:nvPr/>
        </p:nvPicPr>
        <p:blipFill>
          <a:blip r:embed="rId5"/>
          <a:stretch>
            <a:fillRect/>
          </a:stretch>
        </p:blipFill>
        <p:spPr>
          <a:xfrm>
            <a:off x="4257646" y="5016213"/>
            <a:ext cx="1814639" cy="1005075"/>
          </a:xfrm>
          <a:prstGeom prst="rect">
            <a:avLst/>
          </a:prstGeom>
          <a:ln w="25400">
            <a:solidFill>
              <a:srgbClr val="7800A2"/>
            </a:solidFill>
          </a:ln>
        </p:spPr>
      </p:pic>
      <p:sp>
        <p:nvSpPr>
          <p:cNvPr id="23" name="Arrow: Down 22">
            <a:extLst>
              <a:ext uri="{FF2B5EF4-FFF2-40B4-BE49-F238E27FC236}">
                <a16:creationId xmlns:a16="http://schemas.microsoft.com/office/drawing/2014/main" id="{350CEB58-8AED-E5EA-7A07-9F6E3E9A9BAA}"/>
              </a:ext>
            </a:extLst>
          </p:cNvPr>
          <p:cNvSpPr/>
          <p:nvPr/>
        </p:nvSpPr>
        <p:spPr>
          <a:xfrm>
            <a:off x="4976575" y="4780750"/>
            <a:ext cx="395784" cy="20110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5E945A2-217B-426D-0A1A-99ED2605B2D1}"/>
              </a:ext>
            </a:extLst>
          </p:cNvPr>
          <p:cNvSpPr txBox="1"/>
          <p:nvPr/>
        </p:nvSpPr>
        <p:spPr>
          <a:xfrm>
            <a:off x="6021992" y="3966201"/>
            <a:ext cx="1728192" cy="1600438"/>
          </a:xfrm>
          <a:prstGeom prst="rect">
            <a:avLst/>
          </a:prstGeom>
          <a:noFill/>
        </p:spPr>
        <p:txBody>
          <a:bodyPr wrap="square">
            <a:spAutoFit/>
          </a:bodyPr>
          <a:lstStyle/>
          <a:p>
            <a:pPr marL="285750" indent="-285750">
              <a:buFont typeface="Wingdings" panose="05000000000000000000" pitchFamily="2" charset="2"/>
              <a:buChar char="v"/>
            </a:pPr>
            <a:r>
              <a:rPr lang="en-GB" sz="1400" dirty="0"/>
              <a:t>Deep Learning-Based Method for H&amp;E to </a:t>
            </a:r>
            <a:r>
              <a:rPr lang="en-GB" sz="1400" dirty="0" err="1"/>
              <a:t>mIF</a:t>
            </a:r>
            <a:r>
              <a:rPr lang="en-GB" sz="1400" dirty="0"/>
              <a:t>/</a:t>
            </a:r>
            <a:r>
              <a:rPr lang="en-GB" sz="1400" dirty="0" err="1"/>
              <a:t>mIHC</a:t>
            </a:r>
            <a:r>
              <a:rPr lang="en-GB" sz="1400" dirty="0"/>
              <a:t> Image Stain Translation.</a:t>
            </a:r>
          </a:p>
          <a:p>
            <a:r>
              <a:rPr lang="en-US" sz="1400" dirty="0"/>
              <a:t>(Chapter 5, 6, 7)</a:t>
            </a:r>
            <a:endParaRPr lang="en-GB" sz="1400" dirty="0"/>
          </a:p>
        </p:txBody>
      </p:sp>
      <p:sp>
        <p:nvSpPr>
          <p:cNvPr id="27" name="TextBox 26">
            <a:extLst>
              <a:ext uri="{FF2B5EF4-FFF2-40B4-BE49-F238E27FC236}">
                <a16:creationId xmlns:a16="http://schemas.microsoft.com/office/drawing/2014/main" id="{E7902011-1102-612E-75E3-15969D897477}"/>
              </a:ext>
            </a:extLst>
          </p:cNvPr>
          <p:cNvSpPr txBox="1"/>
          <p:nvPr/>
        </p:nvSpPr>
        <p:spPr>
          <a:xfrm>
            <a:off x="8417439" y="2809890"/>
            <a:ext cx="3240360" cy="1754326"/>
          </a:xfrm>
          <a:prstGeom prst="rect">
            <a:avLst/>
          </a:prstGeom>
          <a:noFill/>
        </p:spPr>
        <p:txBody>
          <a:bodyPr wrap="square" rtlCol="0">
            <a:spAutoFit/>
          </a:bodyPr>
          <a:lstStyle/>
          <a:p>
            <a:pPr marL="285750" indent="-285750">
              <a:buFont typeface="Wingdings" panose="05000000000000000000" pitchFamily="2" charset="2"/>
              <a:buChar char="Ø"/>
            </a:pPr>
            <a:r>
              <a:rPr lang="en-GB" sz="1200" b="1" dirty="0"/>
              <a:t>Integration</a:t>
            </a:r>
            <a:r>
              <a:rPr lang="en-GB" sz="1200" dirty="0"/>
              <a:t> of the uncertainty estimation mechanism into the general network.</a:t>
            </a:r>
          </a:p>
          <a:p>
            <a:pPr marL="285750" indent="-285750">
              <a:buFont typeface="Wingdings" panose="05000000000000000000" pitchFamily="2" charset="2"/>
              <a:buChar char="Ø"/>
            </a:pPr>
            <a:endParaRPr lang="en-GB" sz="1200" dirty="0"/>
          </a:p>
          <a:p>
            <a:pPr marL="285750" indent="-285750">
              <a:buFont typeface="Wingdings" panose="05000000000000000000" pitchFamily="2" charset="2"/>
              <a:buChar char="Ø"/>
            </a:pPr>
            <a:r>
              <a:rPr lang="en-GB" sz="1200" b="1" dirty="0"/>
              <a:t>Optimisation</a:t>
            </a:r>
            <a:r>
              <a:rPr lang="en-GB" sz="1200" dirty="0"/>
              <a:t> on the loss function to capture overall patterns.</a:t>
            </a:r>
          </a:p>
          <a:p>
            <a:pPr marL="285750" indent="-285750">
              <a:buFont typeface="Wingdings" panose="05000000000000000000" pitchFamily="2" charset="2"/>
              <a:buChar char="Ø"/>
            </a:pPr>
            <a:endParaRPr lang="en-GB" sz="1200" dirty="0"/>
          </a:p>
          <a:p>
            <a:pPr marL="285750" indent="-285750">
              <a:buFont typeface="Wingdings" panose="05000000000000000000" pitchFamily="2" charset="2"/>
              <a:buChar char="Ø"/>
            </a:pPr>
            <a:r>
              <a:rPr lang="en-GB" sz="1200" dirty="0"/>
              <a:t>Facilitate the use of </a:t>
            </a:r>
            <a:r>
              <a:rPr lang="en-GB" sz="1200" b="1" dirty="0"/>
              <a:t>large digitised H&amp;E datasets</a:t>
            </a:r>
            <a:r>
              <a:rPr lang="en-GB" sz="1200" dirty="0"/>
              <a:t>, such as TCGA, to conduct quantitative analysis.</a:t>
            </a:r>
            <a:endParaRPr lang="en-US" sz="1200" dirty="0"/>
          </a:p>
        </p:txBody>
      </p:sp>
      <p:sp>
        <p:nvSpPr>
          <p:cNvPr id="28" name="TextBox 27">
            <a:extLst>
              <a:ext uri="{FF2B5EF4-FFF2-40B4-BE49-F238E27FC236}">
                <a16:creationId xmlns:a16="http://schemas.microsoft.com/office/drawing/2014/main" id="{1BBCE69E-F2C4-430D-CF9A-79BE45BC5C23}"/>
              </a:ext>
            </a:extLst>
          </p:cNvPr>
          <p:cNvSpPr txBox="1"/>
          <p:nvPr/>
        </p:nvSpPr>
        <p:spPr>
          <a:xfrm>
            <a:off x="8885491" y="2431129"/>
            <a:ext cx="2304256" cy="369332"/>
          </a:xfrm>
          <a:prstGeom prst="rect">
            <a:avLst/>
          </a:prstGeom>
          <a:noFill/>
        </p:spPr>
        <p:txBody>
          <a:bodyPr wrap="square" rtlCol="0">
            <a:spAutoFit/>
          </a:bodyPr>
          <a:lstStyle/>
          <a:p>
            <a:pPr algn="ctr"/>
            <a:r>
              <a:rPr lang="en-US" b="1" dirty="0"/>
              <a:t>Future work</a:t>
            </a:r>
          </a:p>
        </p:txBody>
      </p:sp>
      <p:sp>
        <p:nvSpPr>
          <p:cNvPr id="30" name="TextBox 29">
            <a:extLst>
              <a:ext uri="{FF2B5EF4-FFF2-40B4-BE49-F238E27FC236}">
                <a16:creationId xmlns:a16="http://schemas.microsoft.com/office/drawing/2014/main" id="{41D1771A-BACE-BC42-8C43-46C3567467F8}"/>
              </a:ext>
            </a:extLst>
          </p:cNvPr>
          <p:cNvSpPr txBox="1"/>
          <p:nvPr/>
        </p:nvSpPr>
        <p:spPr>
          <a:xfrm>
            <a:off x="4539523" y="3137217"/>
            <a:ext cx="3071664" cy="307777"/>
          </a:xfrm>
          <a:prstGeom prst="rect">
            <a:avLst/>
          </a:prstGeom>
          <a:noFill/>
        </p:spPr>
        <p:txBody>
          <a:bodyPr wrap="square" rtlCol="0">
            <a:spAutoFit/>
          </a:bodyPr>
          <a:lstStyle/>
          <a:p>
            <a:r>
              <a:rPr lang="en-US" sz="1400" i="1" dirty="0">
                <a:solidFill>
                  <a:srgbClr val="7800A2"/>
                </a:solidFill>
              </a:rPr>
              <a:t>Facilitate mIHC/</a:t>
            </a:r>
            <a:r>
              <a:rPr lang="en-US" sz="1400" i="1" dirty="0" err="1">
                <a:solidFill>
                  <a:srgbClr val="7800A2"/>
                </a:solidFill>
              </a:rPr>
              <a:t>mIF</a:t>
            </a:r>
            <a:r>
              <a:rPr lang="en-US" sz="1400" i="1" dirty="0">
                <a:solidFill>
                  <a:srgbClr val="7800A2"/>
                </a:solidFill>
              </a:rPr>
              <a:t> marker analysis</a:t>
            </a:r>
          </a:p>
        </p:txBody>
      </p:sp>
      <p:sp>
        <p:nvSpPr>
          <p:cNvPr id="31" name="TextBox 30">
            <a:extLst>
              <a:ext uri="{FF2B5EF4-FFF2-40B4-BE49-F238E27FC236}">
                <a16:creationId xmlns:a16="http://schemas.microsoft.com/office/drawing/2014/main" id="{0AEDA86D-C847-831B-4E35-0F5517433CE3}"/>
              </a:ext>
            </a:extLst>
          </p:cNvPr>
          <p:cNvSpPr txBox="1"/>
          <p:nvPr/>
        </p:nvSpPr>
        <p:spPr>
          <a:xfrm>
            <a:off x="4394367" y="5977554"/>
            <a:ext cx="3374364" cy="523220"/>
          </a:xfrm>
          <a:prstGeom prst="rect">
            <a:avLst/>
          </a:prstGeom>
          <a:noFill/>
        </p:spPr>
        <p:txBody>
          <a:bodyPr wrap="square" rtlCol="0">
            <a:spAutoFit/>
          </a:bodyPr>
          <a:lstStyle/>
          <a:p>
            <a:r>
              <a:rPr lang="en-GB" sz="1400" i="1" dirty="0">
                <a:solidFill>
                  <a:srgbClr val="7800A2"/>
                </a:solidFill>
              </a:rPr>
              <a:t>support more efficient tissue sample use</a:t>
            </a:r>
          </a:p>
          <a:p>
            <a:r>
              <a:rPr lang="en-GB" sz="1400" i="1" dirty="0">
                <a:solidFill>
                  <a:srgbClr val="7800A2"/>
                </a:solidFill>
              </a:rPr>
              <a:t>Facilitate preliminary panel selection</a:t>
            </a:r>
            <a:endParaRPr lang="en-US" sz="1400" i="1" dirty="0">
              <a:solidFill>
                <a:srgbClr val="7800A2"/>
              </a:solidFill>
            </a:endParaRPr>
          </a:p>
        </p:txBody>
      </p:sp>
    </p:spTree>
    <p:extLst>
      <p:ext uri="{BB962C8B-B14F-4D97-AF65-F5344CB8AC3E}">
        <p14:creationId xmlns:p14="http://schemas.microsoft.com/office/powerpoint/2010/main" val="2882633041"/>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C51FE3-7623-4EAD-B2F3-330393A65E73}" type="slidenum">
              <a:rPr lang="en-US" smtClean="0"/>
              <a:t>2</a:t>
            </a:fld>
            <a:endParaRPr lang="en-US" dirty="0"/>
          </a:p>
        </p:txBody>
      </p:sp>
      <p:sp>
        <p:nvSpPr>
          <p:cNvPr id="10" name="Flowchart: Terminator 9">
            <a:extLst>
              <a:ext uri="{FF2B5EF4-FFF2-40B4-BE49-F238E27FC236}">
                <a16:creationId xmlns:a16="http://schemas.microsoft.com/office/drawing/2014/main" id="{0EB3E99A-87DD-ECA5-A4AC-653586CC58E9}"/>
              </a:ext>
            </a:extLst>
          </p:cNvPr>
          <p:cNvSpPr/>
          <p:nvPr/>
        </p:nvSpPr>
        <p:spPr>
          <a:xfrm>
            <a:off x="-888776" y="2734180"/>
            <a:ext cx="3384376" cy="1126868"/>
          </a:xfrm>
          <a:prstGeom prst="flowChartTerminator">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EB0AA692-E115-FCAE-9026-4ABC46975C5D}"/>
              </a:ext>
            </a:extLst>
          </p:cNvPr>
          <p:cNvSpPr txBox="1"/>
          <p:nvPr/>
        </p:nvSpPr>
        <p:spPr>
          <a:xfrm>
            <a:off x="-54851" y="2906218"/>
            <a:ext cx="2484978" cy="707886"/>
          </a:xfrm>
          <a:prstGeom prst="rect">
            <a:avLst/>
          </a:prstGeom>
          <a:noFill/>
        </p:spPr>
        <p:txBody>
          <a:bodyPr wrap="square" rtlCol="0" anchor="ctr">
            <a:spAutoFit/>
          </a:bodyPr>
          <a:lstStyle/>
          <a:p>
            <a:pPr algn="ctr"/>
            <a:r>
              <a:rPr lang="en-US" sz="4000" b="1" dirty="0">
                <a:solidFill>
                  <a:schemeClr val="bg1"/>
                </a:solidFill>
              </a:rPr>
              <a:t>Contents</a:t>
            </a:r>
          </a:p>
        </p:txBody>
      </p:sp>
      <p:grpSp>
        <p:nvGrpSpPr>
          <p:cNvPr id="5" name="Group 4">
            <a:extLst>
              <a:ext uri="{FF2B5EF4-FFF2-40B4-BE49-F238E27FC236}">
                <a16:creationId xmlns:a16="http://schemas.microsoft.com/office/drawing/2014/main" id="{9CF90A68-05C6-4BA5-B357-CFEB923F638F}"/>
              </a:ext>
            </a:extLst>
          </p:cNvPr>
          <p:cNvGrpSpPr/>
          <p:nvPr/>
        </p:nvGrpSpPr>
        <p:grpSpPr>
          <a:xfrm>
            <a:off x="3413900" y="2557617"/>
            <a:ext cx="8778100" cy="461665"/>
            <a:chOff x="3413900" y="2293420"/>
            <a:chExt cx="8778100" cy="461665"/>
          </a:xfrm>
        </p:grpSpPr>
        <p:sp>
          <p:nvSpPr>
            <p:cNvPr id="14" name="Rectangle 13">
              <a:extLst>
                <a:ext uri="{FF2B5EF4-FFF2-40B4-BE49-F238E27FC236}">
                  <a16:creationId xmlns:a16="http://schemas.microsoft.com/office/drawing/2014/main" id="{1D8312AC-FAD0-F77F-76AF-6AAD421B07A6}"/>
                </a:ext>
              </a:extLst>
            </p:cNvPr>
            <p:cNvSpPr/>
            <p:nvPr/>
          </p:nvSpPr>
          <p:spPr>
            <a:xfrm>
              <a:off x="3571292" y="2348880"/>
              <a:ext cx="8620708" cy="355394"/>
            </a:xfrm>
            <a:prstGeom prst="rect">
              <a:avLst/>
            </a:prstGeom>
            <a:solidFill>
              <a:schemeClr val="bg2">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8ACA9F7B-8693-74AE-A978-B437A76FC116}"/>
                </a:ext>
              </a:extLst>
            </p:cNvPr>
            <p:cNvSpPr/>
            <p:nvPr/>
          </p:nvSpPr>
          <p:spPr>
            <a:xfrm>
              <a:off x="3413900" y="2344233"/>
              <a:ext cx="360040" cy="36004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2" name="TextBox 11">
              <a:extLst>
                <a:ext uri="{FF2B5EF4-FFF2-40B4-BE49-F238E27FC236}">
                  <a16:creationId xmlns:a16="http://schemas.microsoft.com/office/drawing/2014/main" id="{74246519-A0F7-1929-80B6-645CDCB001AE}"/>
                </a:ext>
              </a:extLst>
            </p:cNvPr>
            <p:cNvSpPr txBox="1"/>
            <p:nvPr/>
          </p:nvSpPr>
          <p:spPr>
            <a:xfrm>
              <a:off x="3765928" y="2293420"/>
              <a:ext cx="4404913" cy="461665"/>
            </a:xfrm>
            <a:prstGeom prst="rect">
              <a:avLst/>
            </a:prstGeom>
            <a:noFill/>
          </p:spPr>
          <p:txBody>
            <a:bodyPr wrap="square" rtlCol="0" anchor="ctr">
              <a:spAutoFit/>
            </a:bodyPr>
            <a:lstStyle/>
            <a:p>
              <a:r>
                <a:rPr lang="en-US" sz="2400" b="1" dirty="0"/>
                <a:t>Thesis Structure</a:t>
              </a:r>
            </a:p>
          </p:txBody>
        </p:sp>
      </p:grpSp>
      <p:grpSp>
        <p:nvGrpSpPr>
          <p:cNvPr id="32" name="Group 31">
            <a:extLst>
              <a:ext uri="{FF2B5EF4-FFF2-40B4-BE49-F238E27FC236}">
                <a16:creationId xmlns:a16="http://schemas.microsoft.com/office/drawing/2014/main" id="{7CDC5702-DEAD-5B13-7CF2-9A57131F1102}"/>
              </a:ext>
            </a:extLst>
          </p:cNvPr>
          <p:cNvGrpSpPr/>
          <p:nvPr/>
        </p:nvGrpSpPr>
        <p:grpSpPr>
          <a:xfrm>
            <a:off x="3413900" y="3616373"/>
            <a:ext cx="8935492" cy="461665"/>
            <a:chOff x="3413900" y="2517069"/>
            <a:chExt cx="8935492" cy="461665"/>
          </a:xfrm>
        </p:grpSpPr>
        <p:sp>
          <p:nvSpPr>
            <p:cNvPr id="29" name="Rectangle 28">
              <a:extLst>
                <a:ext uri="{FF2B5EF4-FFF2-40B4-BE49-F238E27FC236}">
                  <a16:creationId xmlns:a16="http://schemas.microsoft.com/office/drawing/2014/main" id="{E14547DC-AD88-8047-967D-569DAAC090DE}"/>
                </a:ext>
              </a:extLst>
            </p:cNvPr>
            <p:cNvSpPr/>
            <p:nvPr/>
          </p:nvSpPr>
          <p:spPr>
            <a:xfrm>
              <a:off x="3571292" y="2574488"/>
              <a:ext cx="8620708" cy="355394"/>
            </a:xfrm>
            <a:prstGeom prst="rect">
              <a:avLst/>
            </a:prstGeom>
            <a:solidFill>
              <a:schemeClr val="bg2">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B76EC2E-6C50-5123-BF0E-6775B74A7317}"/>
                </a:ext>
              </a:extLst>
            </p:cNvPr>
            <p:cNvSpPr/>
            <p:nvPr/>
          </p:nvSpPr>
          <p:spPr>
            <a:xfrm>
              <a:off x="3413900" y="2569841"/>
              <a:ext cx="360040" cy="36004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4</a:t>
              </a:r>
            </a:p>
          </p:txBody>
        </p:sp>
        <p:sp>
          <p:nvSpPr>
            <p:cNvPr id="31" name="TextBox 30">
              <a:extLst>
                <a:ext uri="{FF2B5EF4-FFF2-40B4-BE49-F238E27FC236}">
                  <a16:creationId xmlns:a16="http://schemas.microsoft.com/office/drawing/2014/main" id="{450D62D6-F139-1986-2F6E-9B8102C5EE48}"/>
                </a:ext>
              </a:extLst>
            </p:cNvPr>
            <p:cNvSpPr txBox="1"/>
            <p:nvPr/>
          </p:nvSpPr>
          <p:spPr>
            <a:xfrm>
              <a:off x="3773940" y="2517069"/>
              <a:ext cx="8575452" cy="461665"/>
            </a:xfrm>
            <a:prstGeom prst="rect">
              <a:avLst/>
            </a:prstGeom>
            <a:noFill/>
          </p:spPr>
          <p:txBody>
            <a:bodyPr wrap="square" rtlCol="0" anchor="ctr">
              <a:spAutoFit/>
            </a:bodyPr>
            <a:lstStyle/>
            <a:p>
              <a:r>
                <a:rPr lang="en-GB" sz="2400" b="1" dirty="0"/>
                <a:t>Chapters Highlight</a:t>
              </a:r>
              <a:endParaRPr lang="en-US" sz="2400" b="1" dirty="0"/>
            </a:p>
          </p:txBody>
        </p:sp>
      </p:grpSp>
      <p:grpSp>
        <p:nvGrpSpPr>
          <p:cNvPr id="6" name="Group 5">
            <a:extLst>
              <a:ext uri="{FF2B5EF4-FFF2-40B4-BE49-F238E27FC236}">
                <a16:creationId xmlns:a16="http://schemas.microsoft.com/office/drawing/2014/main" id="{95830735-6944-1689-8DE0-BBDCD16EB836}"/>
              </a:ext>
            </a:extLst>
          </p:cNvPr>
          <p:cNvGrpSpPr/>
          <p:nvPr/>
        </p:nvGrpSpPr>
        <p:grpSpPr>
          <a:xfrm>
            <a:off x="3413900" y="4675130"/>
            <a:ext cx="8935492" cy="468270"/>
            <a:chOff x="3413900" y="4675130"/>
            <a:chExt cx="8935492" cy="468270"/>
          </a:xfrm>
        </p:grpSpPr>
        <p:grpSp>
          <p:nvGrpSpPr>
            <p:cNvPr id="33" name="Group 32">
              <a:extLst>
                <a:ext uri="{FF2B5EF4-FFF2-40B4-BE49-F238E27FC236}">
                  <a16:creationId xmlns:a16="http://schemas.microsoft.com/office/drawing/2014/main" id="{743CA4B8-9A7B-9B72-3F42-280510BF752E}"/>
                </a:ext>
              </a:extLst>
            </p:cNvPr>
            <p:cNvGrpSpPr/>
            <p:nvPr/>
          </p:nvGrpSpPr>
          <p:grpSpPr>
            <a:xfrm>
              <a:off x="3413900" y="4675130"/>
              <a:ext cx="8935492" cy="461665"/>
              <a:chOff x="3413900" y="2517069"/>
              <a:chExt cx="8935492" cy="461665"/>
            </a:xfrm>
          </p:grpSpPr>
          <p:sp>
            <p:nvSpPr>
              <p:cNvPr id="34" name="Rectangle 33">
                <a:extLst>
                  <a:ext uri="{FF2B5EF4-FFF2-40B4-BE49-F238E27FC236}">
                    <a16:creationId xmlns:a16="http://schemas.microsoft.com/office/drawing/2014/main" id="{A8C1D7F8-C83C-0FD2-2B1F-41C0AEA47A77}"/>
                  </a:ext>
                </a:extLst>
              </p:cNvPr>
              <p:cNvSpPr/>
              <p:nvPr/>
            </p:nvSpPr>
            <p:spPr>
              <a:xfrm>
                <a:off x="3571292" y="2574488"/>
                <a:ext cx="8620708" cy="355394"/>
              </a:xfrm>
              <a:prstGeom prst="rect">
                <a:avLst/>
              </a:prstGeom>
              <a:solidFill>
                <a:schemeClr val="bg2">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3BC0828-7FA0-251F-D431-5723A633BEDF}"/>
                  </a:ext>
                </a:extLst>
              </p:cNvPr>
              <p:cNvSpPr/>
              <p:nvPr/>
            </p:nvSpPr>
            <p:spPr>
              <a:xfrm>
                <a:off x="3413900" y="2569841"/>
                <a:ext cx="360040" cy="36004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5</a:t>
                </a:r>
              </a:p>
            </p:txBody>
          </p:sp>
          <p:sp>
            <p:nvSpPr>
              <p:cNvPr id="36" name="TextBox 35">
                <a:extLst>
                  <a:ext uri="{FF2B5EF4-FFF2-40B4-BE49-F238E27FC236}">
                    <a16:creationId xmlns:a16="http://schemas.microsoft.com/office/drawing/2014/main" id="{C5F2D4B1-2349-E7C3-3FEF-15D7183B57CD}"/>
                  </a:ext>
                </a:extLst>
              </p:cNvPr>
              <p:cNvSpPr txBox="1"/>
              <p:nvPr/>
            </p:nvSpPr>
            <p:spPr>
              <a:xfrm>
                <a:off x="3773940" y="2517069"/>
                <a:ext cx="8575452" cy="461665"/>
              </a:xfrm>
              <a:prstGeom prst="rect">
                <a:avLst/>
              </a:prstGeom>
              <a:noFill/>
            </p:spPr>
            <p:txBody>
              <a:bodyPr wrap="square" rtlCol="0" anchor="ctr">
                <a:spAutoFit/>
              </a:bodyPr>
              <a:lstStyle/>
              <a:p>
                <a:endParaRPr lang="en-US" sz="2400" b="1" dirty="0"/>
              </a:p>
            </p:txBody>
          </p:sp>
        </p:grpSp>
        <p:sp>
          <p:nvSpPr>
            <p:cNvPr id="43" name="TextBox 42">
              <a:extLst>
                <a:ext uri="{FF2B5EF4-FFF2-40B4-BE49-F238E27FC236}">
                  <a16:creationId xmlns:a16="http://schemas.microsoft.com/office/drawing/2014/main" id="{09460E2B-5FEB-E36A-231A-AA872D933666}"/>
                </a:ext>
              </a:extLst>
            </p:cNvPr>
            <p:cNvSpPr txBox="1"/>
            <p:nvPr/>
          </p:nvSpPr>
          <p:spPr>
            <a:xfrm>
              <a:off x="3765928" y="4681735"/>
              <a:ext cx="8575452" cy="461665"/>
            </a:xfrm>
            <a:prstGeom prst="rect">
              <a:avLst/>
            </a:prstGeom>
            <a:noFill/>
          </p:spPr>
          <p:txBody>
            <a:bodyPr wrap="square" rtlCol="0" anchor="ctr">
              <a:spAutoFit/>
            </a:bodyPr>
            <a:lstStyle/>
            <a:p>
              <a:r>
                <a:rPr lang="en-GB" sz="2400" b="1" dirty="0"/>
                <a:t>Conclusions and Future work</a:t>
              </a:r>
              <a:endParaRPr lang="en-US" sz="2400" b="1" dirty="0"/>
            </a:p>
          </p:txBody>
        </p:sp>
      </p:grpSp>
      <p:grpSp>
        <p:nvGrpSpPr>
          <p:cNvPr id="3" name="Group 2">
            <a:extLst>
              <a:ext uri="{FF2B5EF4-FFF2-40B4-BE49-F238E27FC236}">
                <a16:creationId xmlns:a16="http://schemas.microsoft.com/office/drawing/2014/main" id="{FB0D9959-23B3-A70A-2360-7C524DC30F9B}"/>
              </a:ext>
            </a:extLst>
          </p:cNvPr>
          <p:cNvGrpSpPr/>
          <p:nvPr/>
        </p:nvGrpSpPr>
        <p:grpSpPr>
          <a:xfrm>
            <a:off x="3413900" y="1498861"/>
            <a:ext cx="8778100" cy="461665"/>
            <a:chOff x="3413900" y="1498861"/>
            <a:chExt cx="8778100" cy="461665"/>
          </a:xfrm>
        </p:grpSpPr>
        <p:sp>
          <p:nvSpPr>
            <p:cNvPr id="44" name="Rectangle 43">
              <a:extLst>
                <a:ext uri="{FF2B5EF4-FFF2-40B4-BE49-F238E27FC236}">
                  <a16:creationId xmlns:a16="http://schemas.microsoft.com/office/drawing/2014/main" id="{5F5BB5C7-0E5E-0578-B041-0E620424A3C3}"/>
                </a:ext>
              </a:extLst>
            </p:cNvPr>
            <p:cNvSpPr/>
            <p:nvPr/>
          </p:nvSpPr>
          <p:spPr>
            <a:xfrm>
              <a:off x="3571292" y="1554321"/>
              <a:ext cx="8620708" cy="355394"/>
            </a:xfrm>
            <a:prstGeom prst="rect">
              <a:avLst/>
            </a:prstGeom>
            <a:solidFill>
              <a:schemeClr val="bg2">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B56EB15-82DD-85BB-5708-5FC58347B893}"/>
                </a:ext>
              </a:extLst>
            </p:cNvPr>
            <p:cNvSpPr/>
            <p:nvPr/>
          </p:nvSpPr>
          <p:spPr>
            <a:xfrm>
              <a:off x="3413900" y="1549674"/>
              <a:ext cx="360040" cy="36004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46" name="TextBox 45">
              <a:extLst>
                <a:ext uri="{FF2B5EF4-FFF2-40B4-BE49-F238E27FC236}">
                  <a16:creationId xmlns:a16="http://schemas.microsoft.com/office/drawing/2014/main" id="{2A1BD711-FDA2-4E2C-B50C-C31B937453D9}"/>
                </a:ext>
              </a:extLst>
            </p:cNvPr>
            <p:cNvSpPr txBox="1"/>
            <p:nvPr/>
          </p:nvSpPr>
          <p:spPr>
            <a:xfrm>
              <a:off x="3765928" y="1498861"/>
              <a:ext cx="4404913" cy="461665"/>
            </a:xfrm>
            <a:prstGeom prst="rect">
              <a:avLst/>
            </a:prstGeom>
            <a:noFill/>
          </p:spPr>
          <p:txBody>
            <a:bodyPr wrap="square" rtlCol="0" anchor="ctr">
              <a:spAutoFit/>
            </a:bodyPr>
            <a:lstStyle/>
            <a:p>
              <a:r>
                <a:rPr lang="en-US" sz="2400" b="1" dirty="0"/>
                <a:t>Introduction</a:t>
              </a:r>
            </a:p>
          </p:txBody>
        </p:sp>
      </p:grpSp>
    </p:spTree>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bwMode="auto">
          <a:xfrm>
            <a:off x="2351584" y="188640"/>
            <a:ext cx="5544616"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Thanks for listening</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
        <p:nvSpPr>
          <p:cNvPr id="3" name="TextBox 2"/>
          <p:cNvSpPr txBox="1"/>
          <p:nvPr/>
        </p:nvSpPr>
        <p:spPr>
          <a:xfrm>
            <a:off x="5663952" y="2420888"/>
            <a:ext cx="5832648" cy="1938992"/>
          </a:xfrm>
          <a:prstGeom prst="rect">
            <a:avLst/>
          </a:prstGeom>
          <a:noFill/>
        </p:spPr>
        <p:txBody>
          <a:bodyPr wrap="square" rtlCol="0">
            <a:spAutoFit/>
          </a:bodyPr>
          <a:lstStyle/>
          <a:p>
            <a:pPr algn="ctr"/>
            <a:r>
              <a:rPr lang="en-GB" sz="2000" dirty="0"/>
              <a:t>Division of Informatics, Imaging &amp; Data Sciences</a:t>
            </a:r>
          </a:p>
          <a:p>
            <a:pPr algn="ctr"/>
            <a:r>
              <a:rPr lang="en-GB" sz="2000" dirty="0"/>
              <a:t>School of Health Sciences </a:t>
            </a:r>
          </a:p>
          <a:p>
            <a:pPr algn="ctr"/>
            <a:r>
              <a:rPr lang="en-GB" sz="2000" dirty="0"/>
              <a:t>Faculty of Biology, Medicine and Health </a:t>
            </a:r>
          </a:p>
          <a:p>
            <a:pPr algn="ctr"/>
            <a:r>
              <a:rPr lang="en-GB" sz="2000" dirty="0"/>
              <a:t>University of Manchester</a:t>
            </a:r>
            <a:r>
              <a:rPr lang="en-US" sz="2000" dirty="0"/>
              <a:t> </a:t>
            </a:r>
          </a:p>
          <a:p>
            <a:pPr algn="ctr"/>
            <a:endParaRPr lang="en-US" sz="2000" dirty="0"/>
          </a:p>
          <a:p>
            <a:pPr algn="ctr"/>
            <a:r>
              <a:rPr lang="en-US" sz="2000" dirty="0"/>
              <a:t>Email: chang.bian@postgrad.manchester.ac.uk</a:t>
            </a:r>
          </a:p>
        </p:txBody>
      </p:sp>
      <p:sp>
        <p:nvSpPr>
          <p:cNvPr id="6" name="TextBox 5"/>
          <p:cNvSpPr txBox="1"/>
          <p:nvPr/>
        </p:nvSpPr>
        <p:spPr>
          <a:xfrm>
            <a:off x="7704348" y="2132856"/>
            <a:ext cx="1751856" cy="369332"/>
          </a:xfrm>
          <a:prstGeom prst="rect">
            <a:avLst/>
          </a:prstGeom>
          <a:noFill/>
        </p:spPr>
        <p:txBody>
          <a:bodyPr wrap="square">
            <a:spAutoFit/>
          </a:bodyPr>
          <a:lstStyle/>
          <a:p>
            <a:r>
              <a:rPr lang="en-US" sz="1800" b="1" i="1" dirty="0"/>
              <a:t>Chang Bian</a:t>
            </a:r>
          </a:p>
        </p:txBody>
      </p:sp>
      <p:sp>
        <p:nvSpPr>
          <p:cNvPr id="10" name="Slide Number Placeholder 9"/>
          <p:cNvSpPr>
            <a:spLocks noGrp="1"/>
          </p:cNvSpPr>
          <p:nvPr>
            <p:ph type="sldNum" sz="quarter" idx="12"/>
          </p:nvPr>
        </p:nvSpPr>
        <p:spPr/>
        <p:txBody>
          <a:bodyPr/>
          <a:lstStyle/>
          <a:p>
            <a:fld id="{47C51FE3-7623-4EAD-B2F3-330393A65E73}" type="slidenum">
              <a:rPr lang="en-US" smtClean="0"/>
              <a:t>20</a:t>
            </a:fld>
            <a:endParaRPr lang="en-US"/>
          </a:p>
        </p:txBody>
      </p:sp>
      <p:pic>
        <p:nvPicPr>
          <p:cNvPr id="13" name="Picture 12">
            <a:extLst>
              <a:ext uri="{FF2B5EF4-FFF2-40B4-BE49-F238E27FC236}">
                <a16:creationId xmlns:a16="http://schemas.microsoft.com/office/drawing/2014/main" id="{F0EAE45D-6A35-373F-C748-C12A533744D7}"/>
              </a:ext>
            </a:extLst>
          </p:cNvPr>
          <p:cNvPicPr>
            <a:picLocks noChangeAspect="1"/>
          </p:cNvPicPr>
          <p:nvPr/>
        </p:nvPicPr>
        <p:blipFill>
          <a:blip r:embed="rId2"/>
          <a:stretch>
            <a:fillRect/>
          </a:stretch>
        </p:blipFill>
        <p:spPr>
          <a:xfrm>
            <a:off x="407368" y="1331640"/>
            <a:ext cx="4839432" cy="4535315"/>
          </a:xfrm>
          <a:prstGeom prst="rect">
            <a:avLst/>
          </a:prstGeom>
          <a:ln>
            <a:solidFill>
              <a:schemeClr val="tx1"/>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C83B36D-1576-111F-2124-22732D312FBB}"/>
              </a:ext>
            </a:extLst>
          </p:cNvPr>
          <p:cNvSpPr/>
          <p:nvPr/>
        </p:nvSpPr>
        <p:spPr>
          <a:xfrm>
            <a:off x="1847528" y="1700808"/>
            <a:ext cx="8352928" cy="3735124"/>
          </a:xfrm>
          <a:prstGeom prst="rect">
            <a:avLst/>
          </a:prstGeom>
          <a:solidFill>
            <a:schemeClr val="bg1">
              <a:lumMod val="95000"/>
            </a:schemeClr>
          </a:solidFill>
          <a:ln>
            <a:solidFill>
              <a:srgbClr val="7800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B2CAD99-CFCC-2E6C-A32A-778374157F6E}"/>
              </a:ext>
            </a:extLst>
          </p:cNvPr>
          <p:cNvSpPr/>
          <p:nvPr/>
        </p:nvSpPr>
        <p:spPr>
          <a:xfrm>
            <a:off x="1991544" y="1835532"/>
            <a:ext cx="3384376" cy="338437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CE22793E-E5FF-6205-BACB-2366DC21C862}"/>
              </a:ext>
            </a:extLst>
          </p:cNvPr>
          <p:cNvCxnSpPr>
            <a:cxnSpLocks/>
            <a:stCxn id="6" idx="6"/>
          </p:cNvCxnSpPr>
          <p:nvPr/>
        </p:nvCxnSpPr>
        <p:spPr>
          <a:xfrm>
            <a:off x="5375920" y="3527720"/>
            <a:ext cx="2088232"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A5E83FAB-1092-455B-0678-376E0058376C}"/>
              </a:ext>
            </a:extLst>
          </p:cNvPr>
          <p:cNvSpPr/>
          <p:nvPr/>
        </p:nvSpPr>
        <p:spPr>
          <a:xfrm>
            <a:off x="5807968" y="2987660"/>
            <a:ext cx="972108" cy="972108"/>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47C51FE3-7623-4EAD-B2F3-330393A65E73}" type="slidenum">
              <a:rPr lang="en-US" smtClean="0"/>
              <a:t>3</a:t>
            </a:fld>
            <a:endParaRPr lang="en-US" dirty="0"/>
          </a:p>
        </p:txBody>
      </p:sp>
      <p:sp>
        <p:nvSpPr>
          <p:cNvPr id="3" name="Title 1"/>
          <p:cNvSpPr txBox="1"/>
          <p:nvPr/>
        </p:nvSpPr>
        <p:spPr bwMode="auto">
          <a:xfrm>
            <a:off x="2423592" y="269776"/>
            <a:ext cx="439248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Introduction</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
        <p:nvSpPr>
          <p:cNvPr id="4" name="TextBox 3">
            <a:extLst>
              <a:ext uri="{FF2B5EF4-FFF2-40B4-BE49-F238E27FC236}">
                <a16:creationId xmlns:a16="http://schemas.microsoft.com/office/drawing/2014/main" id="{9129DBBF-B21D-F854-4212-D63173C9547A}"/>
              </a:ext>
            </a:extLst>
          </p:cNvPr>
          <p:cNvSpPr txBox="1"/>
          <p:nvPr/>
        </p:nvSpPr>
        <p:spPr>
          <a:xfrm>
            <a:off x="407368" y="1268760"/>
            <a:ext cx="4680520" cy="369332"/>
          </a:xfrm>
          <a:prstGeom prst="rect">
            <a:avLst/>
          </a:prstGeom>
          <a:noFill/>
        </p:spPr>
        <p:txBody>
          <a:bodyPr wrap="square" rtlCol="0">
            <a:spAutoFit/>
          </a:bodyPr>
          <a:lstStyle/>
          <a:p>
            <a:r>
              <a:rPr lang="en-US" dirty="0"/>
              <a:t>Traditional Medicine vs. </a:t>
            </a:r>
            <a:r>
              <a:rPr lang="en-US" dirty="0">
                <a:solidFill>
                  <a:srgbClr val="FF0000"/>
                </a:solidFill>
              </a:rPr>
              <a:t>Precision Medicine</a:t>
            </a:r>
          </a:p>
        </p:txBody>
      </p:sp>
      <p:pic>
        <p:nvPicPr>
          <p:cNvPr id="5" name="图片 2" descr="图层 1">
            <a:extLst>
              <a:ext uri="{FF2B5EF4-FFF2-40B4-BE49-F238E27FC236}">
                <a16:creationId xmlns:a16="http://schemas.microsoft.com/office/drawing/2014/main" id="{80C4981F-961A-1DA0-DA13-B58B2B991C6B}"/>
              </a:ext>
            </a:extLst>
          </p:cNvPr>
          <p:cNvPicPr>
            <a:picLocks noChangeAspect="1"/>
          </p:cNvPicPr>
          <p:nvPr/>
        </p:nvPicPr>
        <p:blipFill>
          <a:blip r:embed="rId3">
            <a:alphaModFix amt="86000"/>
          </a:blip>
          <a:stretch>
            <a:fillRect/>
          </a:stretch>
        </p:blipFill>
        <p:spPr>
          <a:xfrm>
            <a:off x="3071664" y="2051556"/>
            <a:ext cx="1224136" cy="2916402"/>
          </a:xfrm>
          <a:prstGeom prst="rect">
            <a:avLst/>
          </a:prstGeom>
          <a:ln>
            <a:noFill/>
          </a:ln>
        </p:spPr>
      </p:pic>
      <p:grpSp>
        <p:nvGrpSpPr>
          <p:cNvPr id="10" name="Group 9">
            <a:extLst>
              <a:ext uri="{FF2B5EF4-FFF2-40B4-BE49-F238E27FC236}">
                <a16:creationId xmlns:a16="http://schemas.microsoft.com/office/drawing/2014/main" id="{D27199F7-ADD8-4088-F368-4BF7160DD2F4}"/>
              </a:ext>
            </a:extLst>
          </p:cNvPr>
          <p:cNvGrpSpPr/>
          <p:nvPr/>
        </p:nvGrpSpPr>
        <p:grpSpPr>
          <a:xfrm>
            <a:off x="3431704" y="2555612"/>
            <a:ext cx="504056" cy="504056"/>
            <a:chOff x="3503712" y="2492896"/>
            <a:chExt cx="504056" cy="504056"/>
          </a:xfrm>
        </p:grpSpPr>
        <p:pic>
          <p:nvPicPr>
            <p:cNvPr id="8" name="Graphic 7" descr="Lungs with solid fill">
              <a:extLst>
                <a:ext uri="{FF2B5EF4-FFF2-40B4-BE49-F238E27FC236}">
                  <a16:creationId xmlns:a16="http://schemas.microsoft.com/office/drawing/2014/main" id="{E5EBCC9E-E685-7C12-0737-6DF44E6990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03712" y="2492896"/>
              <a:ext cx="504056" cy="504056"/>
            </a:xfrm>
            <a:prstGeom prst="rect">
              <a:avLst/>
            </a:prstGeom>
          </p:spPr>
        </p:pic>
        <p:sp>
          <p:nvSpPr>
            <p:cNvPr id="9" name="Oval 8">
              <a:extLst>
                <a:ext uri="{FF2B5EF4-FFF2-40B4-BE49-F238E27FC236}">
                  <a16:creationId xmlns:a16="http://schemas.microsoft.com/office/drawing/2014/main" id="{3AFB6045-E383-5A71-F739-09F56390CF0D}"/>
                </a:ext>
              </a:extLst>
            </p:cNvPr>
            <p:cNvSpPr/>
            <p:nvPr/>
          </p:nvSpPr>
          <p:spPr>
            <a:xfrm>
              <a:off x="3791744" y="2600908"/>
              <a:ext cx="144016" cy="144016"/>
            </a:xfrm>
            <a:prstGeom prst="ellipse">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noFill/>
              </a:endParaRPr>
            </a:p>
          </p:txBody>
        </p:sp>
      </p:grpSp>
      <p:grpSp>
        <p:nvGrpSpPr>
          <p:cNvPr id="11" name="Group 10">
            <a:extLst>
              <a:ext uri="{FF2B5EF4-FFF2-40B4-BE49-F238E27FC236}">
                <a16:creationId xmlns:a16="http://schemas.microsoft.com/office/drawing/2014/main" id="{3467F1C0-F8ED-FE6E-5449-52045AE88A93}"/>
              </a:ext>
            </a:extLst>
          </p:cNvPr>
          <p:cNvGrpSpPr/>
          <p:nvPr/>
        </p:nvGrpSpPr>
        <p:grpSpPr>
          <a:xfrm>
            <a:off x="5862288" y="2987660"/>
            <a:ext cx="864096" cy="864096"/>
            <a:chOff x="3503712" y="2492896"/>
            <a:chExt cx="504056" cy="504056"/>
          </a:xfrm>
        </p:grpSpPr>
        <p:pic>
          <p:nvPicPr>
            <p:cNvPr id="12" name="Graphic 11" descr="Lungs with solid fill">
              <a:extLst>
                <a:ext uri="{FF2B5EF4-FFF2-40B4-BE49-F238E27FC236}">
                  <a16:creationId xmlns:a16="http://schemas.microsoft.com/office/drawing/2014/main" id="{5DE72172-BE1A-48FB-F3A5-37B65C2262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03712" y="2492896"/>
              <a:ext cx="504056" cy="504056"/>
            </a:xfrm>
            <a:prstGeom prst="rect">
              <a:avLst/>
            </a:prstGeom>
          </p:spPr>
        </p:pic>
        <p:sp>
          <p:nvSpPr>
            <p:cNvPr id="13" name="Oval 12">
              <a:extLst>
                <a:ext uri="{FF2B5EF4-FFF2-40B4-BE49-F238E27FC236}">
                  <a16:creationId xmlns:a16="http://schemas.microsoft.com/office/drawing/2014/main" id="{07A02289-4A07-ABAE-BAD4-3268D793EFA9}"/>
                </a:ext>
              </a:extLst>
            </p:cNvPr>
            <p:cNvSpPr/>
            <p:nvPr/>
          </p:nvSpPr>
          <p:spPr>
            <a:xfrm>
              <a:off x="3791744" y="2600908"/>
              <a:ext cx="144016" cy="144016"/>
            </a:xfrm>
            <a:prstGeom prst="ellipse">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noFill/>
              </a:endParaRPr>
            </a:p>
          </p:txBody>
        </p:sp>
      </p:grpSp>
      <p:sp>
        <p:nvSpPr>
          <p:cNvPr id="20" name="Oval 19">
            <a:extLst>
              <a:ext uri="{FF2B5EF4-FFF2-40B4-BE49-F238E27FC236}">
                <a16:creationId xmlns:a16="http://schemas.microsoft.com/office/drawing/2014/main" id="{A583D70C-172F-36F2-1EB5-44C8CA9229A6}"/>
              </a:ext>
            </a:extLst>
          </p:cNvPr>
          <p:cNvSpPr/>
          <p:nvPr/>
        </p:nvSpPr>
        <p:spPr>
          <a:xfrm>
            <a:off x="7849858" y="2052425"/>
            <a:ext cx="1665940" cy="1665940"/>
          </a:xfrm>
          <a:prstGeom prst="ellipse">
            <a:avLst/>
          </a:prstGeom>
          <a:solidFill>
            <a:schemeClr val="accent1">
              <a:lumMod val="20000"/>
              <a:lumOff val="80000"/>
              <a:alpha val="43000"/>
            </a:schemeClr>
          </a:solidFill>
          <a:ln>
            <a:solidFill>
              <a:schemeClr val="tx1">
                <a:lumMod val="65000"/>
                <a:lumOff val="3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68D484A0-7C66-9D86-A86D-C3BA94C104A8}"/>
              </a:ext>
            </a:extLst>
          </p:cNvPr>
          <p:cNvSpPr/>
          <p:nvPr/>
        </p:nvSpPr>
        <p:spPr>
          <a:xfrm>
            <a:off x="8446002" y="3142301"/>
            <a:ext cx="1665940" cy="1665940"/>
          </a:xfrm>
          <a:prstGeom prst="ellipse">
            <a:avLst/>
          </a:prstGeom>
          <a:solidFill>
            <a:schemeClr val="accent2">
              <a:lumMod val="20000"/>
              <a:lumOff val="80000"/>
              <a:alpha val="48000"/>
            </a:schemeClr>
          </a:solidFill>
          <a:ln>
            <a:solidFill>
              <a:schemeClr val="tx1">
                <a:lumMod val="65000"/>
                <a:lumOff val="3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BAF1964-FE09-E006-5DE8-17FD24E68740}"/>
              </a:ext>
            </a:extLst>
          </p:cNvPr>
          <p:cNvSpPr/>
          <p:nvPr/>
        </p:nvSpPr>
        <p:spPr>
          <a:xfrm>
            <a:off x="7332364" y="3147545"/>
            <a:ext cx="1665940" cy="1665940"/>
          </a:xfrm>
          <a:prstGeom prst="ellipse">
            <a:avLst/>
          </a:prstGeom>
          <a:solidFill>
            <a:schemeClr val="accent3">
              <a:lumMod val="20000"/>
              <a:lumOff val="80000"/>
              <a:alpha val="38000"/>
            </a:schemeClr>
          </a:solidFill>
          <a:ln>
            <a:solidFill>
              <a:schemeClr val="tx1">
                <a:lumMod val="65000"/>
                <a:lumOff val="3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142CC58-51A7-AB4A-00C2-3470B35FA93B}"/>
              </a:ext>
            </a:extLst>
          </p:cNvPr>
          <p:cNvSpPr txBox="1"/>
          <p:nvPr/>
        </p:nvSpPr>
        <p:spPr>
          <a:xfrm>
            <a:off x="5645054" y="3959768"/>
            <a:ext cx="1368152" cy="738664"/>
          </a:xfrm>
          <a:prstGeom prst="rect">
            <a:avLst/>
          </a:prstGeom>
          <a:noFill/>
        </p:spPr>
        <p:txBody>
          <a:bodyPr wrap="square" rtlCol="0">
            <a:spAutoFit/>
          </a:bodyPr>
          <a:lstStyle/>
          <a:p>
            <a:pPr algn="ctr"/>
            <a:r>
              <a:rPr lang="en-US" sz="1400" b="1" dirty="0"/>
              <a:t>Advanced</a:t>
            </a:r>
          </a:p>
          <a:p>
            <a:pPr algn="ctr"/>
            <a:r>
              <a:rPr lang="en-US" sz="1400" b="1" dirty="0" err="1"/>
              <a:t>Personalised</a:t>
            </a:r>
            <a:endParaRPr lang="en-US" sz="1400" b="1" dirty="0"/>
          </a:p>
          <a:p>
            <a:pPr algn="ctr"/>
            <a:r>
              <a:rPr lang="en-US" sz="1400" b="1" dirty="0"/>
              <a:t>Treatment</a:t>
            </a:r>
          </a:p>
        </p:txBody>
      </p:sp>
      <p:pic>
        <p:nvPicPr>
          <p:cNvPr id="25" name="Graphic 24" descr="Bullseye with solid fill">
            <a:extLst>
              <a:ext uri="{FF2B5EF4-FFF2-40B4-BE49-F238E27FC236}">
                <a16:creationId xmlns:a16="http://schemas.microsoft.com/office/drawing/2014/main" id="{806674BB-F53F-29F9-2628-10090B0420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92692" y="3700363"/>
            <a:ext cx="914400" cy="914400"/>
          </a:xfrm>
          <a:prstGeom prst="rect">
            <a:avLst/>
          </a:prstGeom>
        </p:spPr>
      </p:pic>
      <p:pic>
        <p:nvPicPr>
          <p:cNvPr id="27" name="Graphic 26" descr="DNA with solid fill">
            <a:extLst>
              <a:ext uri="{FF2B5EF4-FFF2-40B4-BE49-F238E27FC236}">
                <a16:creationId xmlns:a16="http://schemas.microsoft.com/office/drawing/2014/main" id="{BAA85CAA-3D02-3C59-1C29-A211D54C89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411838">
            <a:off x="8194868" y="2203044"/>
            <a:ext cx="914400" cy="914400"/>
          </a:xfrm>
          <a:prstGeom prst="rect">
            <a:avLst/>
          </a:prstGeom>
        </p:spPr>
      </p:pic>
      <p:pic>
        <p:nvPicPr>
          <p:cNvPr id="29" name="Graphic 28" descr="Germ with solid fill">
            <a:extLst>
              <a:ext uri="{FF2B5EF4-FFF2-40B4-BE49-F238E27FC236}">
                <a16:creationId xmlns:a16="http://schemas.microsoft.com/office/drawing/2014/main" id="{7CB64A4A-6D8C-CD4C-C370-6068A18AC1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23690" y="3646357"/>
            <a:ext cx="914400" cy="914400"/>
          </a:xfrm>
          <a:prstGeom prst="rect">
            <a:avLst/>
          </a:prstGeom>
        </p:spPr>
      </p:pic>
      <p:sp>
        <p:nvSpPr>
          <p:cNvPr id="31" name="TextBox 30">
            <a:extLst>
              <a:ext uri="{FF2B5EF4-FFF2-40B4-BE49-F238E27FC236}">
                <a16:creationId xmlns:a16="http://schemas.microsoft.com/office/drawing/2014/main" id="{89E3B06E-F7A6-071E-2793-B89B6F91275E}"/>
              </a:ext>
            </a:extLst>
          </p:cNvPr>
          <p:cNvSpPr txBox="1"/>
          <p:nvPr/>
        </p:nvSpPr>
        <p:spPr>
          <a:xfrm>
            <a:off x="189224" y="1865726"/>
            <a:ext cx="1773518" cy="2677656"/>
          </a:xfrm>
          <a:prstGeom prst="rect">
            <a:avLst/>
          </a:prstGeom>
          <a:noFill/>
        </p:spPr>
        <p:txBody>
          <a:bodyPr wrap="square" rtlCol="0">
            <a:spAutoFit/>
          </a:bodyPr>
          <a:lstStyle/>
          <a:p>
            <a:r>
              <a:rPr lang="en-US" sz="1200" b="1" dirty="0"/>
              <a:t>RADIATION</a:t>
            </a:r>
          </a:p>
          <a:p>
            <a:pPr marL="285750" indent="-285750">
              <a:buFont typeface="Wingdings" panose="05000000000000000000" pitchFamily="2" charset="2"/>
              <a:buChar char="q"/>
            </a:pPr>
            <a:r>
              <a:rPr lang="en-US" sz="1200" dirty="0"/>
              <a:t>High-energy particles damage or destroy cells</a:t>
            </a:r>
          </a:p>
          <a:p>
            <a:endParaRPr lang="en-US" sz="1200" dirty="0"/>
          </a:p>
          <a:p>
            <a:r>
              <a:rPr lang="en-US" sz="1200" b="1" dirty="0"/>
              <a:t>CHEMOTHERAPY</a:t>
            </a:r>
          </a:p>
          <a:p>
            <a:pPr marL="285750" indent="-285750">
              <a:buFont typeface="Wingdings" panose="05000000000000000000" pitchFamily="2" charset="2"/>
              <a:buChar char="q"/>
            </a:pPr>
            <a:r>
              <a:rPr lang="en-US" sz="1200" dirty="0"/>
              <a:t>Chemicals attack cancer</a:t>
            </a:r>
          </a:p>
          <a:p>
            <a:endParaRPr lang="en-US" sz="1200" dirty="0"/>
          </a:p>
          <a:p>
            <a:r>
              <a:rPr lang="en-US" sz="1200" b="1" dirty="0"/>
              <a:t>SURGERY</a:t>
            </a:r>
          </a:p>
          <a:p>
            <a:pPr marL="285750" indent="-285750">
              <a:buFont typeface="Wingdings" panose="05000000000000000000" pitchFamily="2" charset="2"/>
              <a:buChar char="q"/>
            </a:pPr>
            <a:r>
              <a:rPr lang="en-US" sz="1200" dirty="0"/>
              <a:t>Operate on part of the body to diagnose or treat cancer</a:t>
            </a:r>
          </a:p>
        </p:txBody>
      </p:sp>
      <p:sp>
        <p:nvSpPr>
          <p:cNvPr id="32" name="TextBox 31">
            <a:extLst>
              <a:ext uri="{FF2B5EF4-FFF2-40B4-BE49-F238E27FC236}">
                <a16:creationId xmlns:a16="http://schemas.microsoft.com/office/drawing/2014/main" id="{DB8F46B3-9B87-827E-B7EF-D8C3D141CD49}"/>
              </a:ext>
            </a:extLst>
          </p:cNvPr>
          <p:cNvSpPr txBox="1"/>
          <p:nvPr/>
        </p:nvSpPr>
        <p:spPr>
          <a:xfrm>
            <a:off x="10214016" y="1711548"/>
            <a:ext cx="2005913" cy="3416320"/>
          </a:xfrm>
          <a:prstGeom prst="rect">
            <a:avLst/>
          </a:prstGeom>
          <a:noFill/>
        </p:spPr>
        <p:txBody>
          <a:bodyPr wrap="square" rtlCol="0">
            <a:spAutoFit/>
          </a:bodyPr>
          <a:lstStyle/>
          <a:p>
            <a:r>
              <a:rPr lang="en-US" sz="1200" b="1" dirty="0"/>
              <a:t>GENETICS</a:t>
            </a:r>
          </a:p>
          <a:p>
            <a:pPr marL="285750" indent="-285750">
              <a:buFont typeface="Wingdings" panose="05000000000000000000" pitchFamily="2" charset="2"/>
              <a:buChar char="q"/>
            </a:pPr>
            <a:r>
              <a:rPr lang="en-US" sz="1200" dirty="0"/>
              <a:t>Gene sequencing</a:t>
            </a:r>
          </a:p>
          <a:p>
            <a:pPr marL="285750" indent="-285750">
              <a:buFont typeface="Wingdings" panose="05000000000000000000" pitchFamily="2" charset="2"/>
              <a:buChar char="q"/>
            </a:pPr>
            <a:r>
              <a:rPr lang="en-US" sz="1200" dirty="0"/>
              <a:t>Locate cancer-causing genes</a:t>
            </a:r>
          </a:p>
          <a:p>
            <a:endParaRPr lang="en-US" sz="1200" dirty="0"/>
          </a:p>
          <a:p>
            <a:r>
              <a:rPr lang="en-US" sz="1200" b="1" dirty="0"/>
              <a:t>TARGETED THERAPIES</a:t>
            </a:r>
          </a:p>
          <a:p>
            <a:pPr marL="285750" indent="-285750">
              <a:buFont typeface="Wingdings" panose="05000000000000000000" pitchFamily="2" charset="2"/>
              <a:buChar char="q"/>
            </a:pPr>
            <a:r>
              <a:rPr lang="en-US" sz="1200" dirty="0"/>
              <a:t>Drugs turn specific genes on or off</a:t>
            </a:r>
          </a:p>
          <a:p>
            <a:endParaRPr lang="en-US" sz="1200" dirty="0"/>
          </a:p>
          <a:p>
            <a:r>
              <a:rPr lang="en-US" sz="1200" b="1" dirty="0"/>
              <a:t>IMMUNOTHERAPY</a:t>
            </a:r>
          </a:p>
          <a:p>
            <a:pPr marL="285750" indent="-285750">
              <a:buFont typeface="Wingdings" panose="05000000000000000000" pitchFamily="2" charset="2"/>
              <a:buChar char="q"/>
            </a:pPr>
            <a:r>
              <a:rPr lang="en-US" sz="1200" dirty="0"/>
              <a:t>Identify ways to </a:t>
            </a:r>
            <a:r>
              <a:rPr lang="en-US" sz="1200" dirty="0" err="1"/>
              <a:t>customise</a:t>
            </a:r>
            <a:r>
              <a:rPr lang="en-US" sz="1200" dirty="0"/>
              <a:t> treatment</a:t>
            </a:r>
          </a:p>
          <a:p>
            <a:pPr marL="285750" indent="-285750">
              <a:buFont typeface="Wingdings" panose="05000000000000000000" pitchFamily="2" charset="2"/>
              <a:buChar char="q"/>
            </a:pPr>
            <a:r>
              <a:rPr lang="en-US" sz="1200" dirty="0"/>
              <a:t>Find ways to turn immune system on</a:t>
            </a:r>
          </a:p>
          <a:p>
            <a:pPr marL="285750" indent="-285750">
              <a:buFont typeface="Wingdings" panose="05000000000000000000" pitchFamily="2" charset="2"/>
              <a:buChar char="q"/>
            </a:pPr>
            <a:r>
              <a:rPr lang="en-US" sz="1200" dirty="0" err="1"/>
              <a:t>Personalised</a:t>
            </a:r>
            <a:r>
              <a:rPr lang="en-US" sz="1200" dirty="0"/>
              <a:t> treatment with immune-activating drugs</a:t>
            </a:r>
          </a:p>
        </p:txBody>
      </p:sp>
      <p:sp>
        <p:nvSpPr>
          <p:cNvPr id="35" name="TextBox 34">
            <a:extLst>
              <a:ext uri="{FF2B5EF4-FFF2-40B4-BE49-F238E27FC236}">
                <a16:creationId xmlns:a16="http://schemas.microsoft.com/office/drawing/2014/main" id="{A537E52A-761F-3E3C-073B-E30ED1358E71}"/>
              </a:ext>
            </a:extLst>
          </p:cNvPr>
          <p:cNvSpPr txBox="1"/>
          <p:nvPr/>
        </p:nvSpPr>
        <p:spPr>
          <a:xfrm>
            <a:off x="373980" y="5479485"/>
            <a:ext cx="11377264" cy="923330"/>
          </a:xfrm>
          <a:prstGeom prst="rect">
            <a:avLst/>
          </a:prstGeom>
          <a:noFill/>
        </p:spPr>
        <p:txBody>
          <a:bodyPr wrap="square">
            <a:spAutoFit/>
          </a:bodyPr>
          <a:lstStyle/>
          <a:p>
            <a:pPr marL="285750" indent="-285750">
              <a:buFont typeface="Wingdings" panose="05000000000000000000" pitchFamily="2" charset="2"/>
              <a:buChar char="Ø"/>
            </a:pPr>
            <a:r>
              <a:rPr lang="en-GB" dirty="0"/>
              <a:t>The response rate to immunotherapy remains relatively low, ranging from 20% to 40% [1].</a:t>
            </a:r>
          </a:p>
          <a:p>
            <a:pPr marL="285750" indent="-285750">
              <a:buFont typeface="Wingdings" panose="05000000000000000000" pitchFamily="2" charset="2"/>
              <a:buChar char="Ø"/>
            </a:pPr>
            <a:r>
              <a:rPr lang="en-GB" dirty="0"/>
              <a:t>Immunotherapy can cause significant side effects, potentially compromising patient health [2].</a:t>
            </a:r>
          </a:p>
          <a:p>
            <a:pPr marL="285750" indent="-285750">
              <a:buFont typeface="Wingdings" panose="05000000000000000000" pitchFamily="2" charset="2"/>
              <a:buChar char="Ø"/>
            </a:pPr>
            <a:r>
              <a:rPr lang="en-GB" dirty="0"/>
              <a:t>More information is needed to better guide treatment selection.</a:t>
            </a:r>
            <a:endParaRPr lang="en-US" dirty="0"/>
          </a:p>
        </p:txBody>
      </p:sp>
      <p:cxnSp>
        <p:nvCxnSpPr>
          <p:cNvPr id="37" name="Straight Connector 36">
            <a:extLst>
              <a:ext uri="{FF2B5EF4-FFF2-40B4-BE49-F238E27FC236}">
                <a16:creationId xmlns:a16="http://schemas.microsoft.com/office/drawing/2014/main" id="{DD3EE747-6BEA-5DF2-7A7F-FEF7DBD31937}"/>
              </a:ext>
            </a:extLst>
          </p:cNvPr>
          <p:cNvCxnSpPr/>
          <p:nvPr/>
        </p:nvCxnSpPr>
        <p:spPr>
          <a:xfrm>
            <a:off x="47328" y="6472972"/>
            <a:ext cx="12097344" cy="0"/>
          </a:xfrm>
          <a:prstGeom prst="line">
            <a:avLst/>
          </a:prstGeom>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4B3C3962-B913-A657-FE37-7B8A23CE7D6F}"/>
              </a:ext>
            </a:extLst>
          </p:cNvPr>
          <p:cNvSpPr txBox="1"/>
          <p:nvPr/>
        </p:nvSpPr>
        <p:spPr>
          <a:xfrm>
            <a:off x="64584" y="6451261"/>
            <a:ext cx="11595408" cy="400110"/>
          </a:xfrm>
          <a:prstGeom prst="rect">
            <a:avLst/>
          </a:prstGeom>
          <a:noFill/>
        </p:spPr>
        <p:txBody>
          <a:bodyPr wrap="square" rtlCol="0">
            <a:spAutoFit/>
          </a:bodyPr>
          <a:lstStyle/>
          <a:p>
            <a:r>
              <a:rPr lang="en-GB" sz="1000" b="0" i="0" dirty="0">
                <a:solidFill>
                  <a:srgbClr val="222222"/>
                </a:solidFill>
                <a:effectLst/>
                <a:latin typeface="Arial" panose="020B0604020202020204" pitchFamily="34" charset="0"/>
              </a:rPr>
              <a:t>[1] Esfahani, </a:t>
            </a:r>
            <a:r>
              <a:rPr lang="en-GB" sz="1000" b="0" i="0" dirty="0" err="1">
                <a:solidFill>
                  <a:srgbClr val="222222"/>
                </a:solidFill>
                <a:effectLst/>
                <a:latin typeface="Arial" panose="020B0604020202020204" pitchFamily="34" charset="0"/>
              </a:rPr>
              <a:t>Khashayar</a:t>
            </a:r>
            <a:r>
              <a:rPr lang="en-GB" sz="1000" b="0" i="0" dirty="0">
                <a:solidFill>
                  <a:srgbClr val="222222"/>
                </a:solidFill>
                <a:effectLst/>
                <a:latin typeface="Arial" panose="020B0604020202020204" pitchFamily="34" charset="0"/>
              </a:rPr>
              <a:t>, et al. "Moving towards personalized treatments of immune-related adverse events." </a:t>
            </a:r>
            <a:r>
              <a:rPr lang="en-GB" sz="1000" b="0" i="1" dirty="0">
                <a:solidFill>
                  <a:srgbClr val="222222"/>
                </a:solidFill>
                <a:effectLst/>
                <a:latin typeface="Arial" panose="020B0604020202020204" pitchFamily="34" charset="0"/>
              </a:rPr>
              <a:t>Nature reviews Clinical oncology</a:t>
            </a:r>
            <a:r>
              <a:rPr lang="en-GB" sz="1000" b="0" i="0" dirty="0">
                <a:solidFill>
                  <a:srgbClr val="222222"/>
                </a:solidFill>
                <a:effectLst/>
                <a:latin typeface="Arial" panose="020B0604020202020204" pitchFamily="34" charset="0"/>
              </a:rPr>
              <a:t> 17.8 (2020): 504-515.</a:t>
            </a:r>
          </a:p>
          <a:p>
            <a:r>
              <a:rPr lang="en-GB" sz="1000" dirty="0">
                <a:solidFill>
                  <a:srgbClr val="222222"/>
                </a:solidFill>
                <a:latin typeface="Arial" panose="020B0604020202020204" pitchFamily="34" charset="0"/>
              </a:rPr>
              <a:t>[2] </a:t>
            </a:r>
            <a:r>
              <a:rPr lang="en-GB" sz="1000" b="0" i="0" dirty="0" err="1">
                <a:solidFill>
                  <a:srgbClr val="222222"/>
                </a:solidFill>
                <a:effectLst/>
                <a:latin typeface="Arial" panose="020B0604020202020204" pitchFamily="34" charset="0"/>
              </a:rPr>
              <a:t>Kichloo</a:t>
            </a:r>
            <a:r>
              <a:rPr lang="en-GB" sz="1000" b="0" i="0" dirty="0">
                <a:solidFill>
                  <a:srgbClr val="222222"/>
                </a:solidFill>
                <a:effectLst/>
                <a:latin typeface="Arial" panose="020B0604020202020204" pitchFamily="34" charset="0"/>
              </a:rPr>
              <a:t>, Asim, et al. "Systemic adverse effects and toxicities associated with immunotherapy: a review." </a:t>
            </a:r>
            <a:r>
              <a:rPr lang="en-GB" sz="1000" b="0" i="1" dirty="0">
                <a:solidFill>
                  <a:srgbClr val="222222"/>
                </a:solidFill>
                <a:effectLst/>
                <a:latin typeface="Arial" panose="020B0604020202020204" pitchFamily="34" charset="0"/>
              </a:rPr>
              <a:t>World journal of clinical oncology</a:t>
            </a:r>
            <a:r>
              <a:rPr lang="en-GB" sz="1000" b="0" i="0" dirty="0">
                <a:solidFill>
                  <a:srgbClr val="222222"/>
                </a:solidFill>
                <a:effectLst/>
                <a:latin typeface="Arial" panose="020B0604020202020204" pitchFamily="34" charset="0"/>
              </a:rPr>
              <a:t> 12.3 (2021): 150.</a:t>
            </a:r>
            <a:endParaRPr lang="en-US" sz="1000" dirty="0"/>
          </a:p>
        </p:txBody>
      </p:sp>
    </p:spTree>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C51FE3-7623-4EAD-B2F3-330393A65E73}" type="slidenum">
              <a:rPr lang="en-US" smtClean="0"/>
              <a:t>4</a:t>
            </a:fld>
            <a:endParaRPr lang="en-US"/>
          </a:p>
        </p:txBody>
      </p:sp>
      <p:sp>
        <p:nvSpPr>
          <p:cNvPr id="3" name="Title 1"/>
          <p:cNvSpPr txBox="1"/>
          <p:nvPr/>
        </p:nvSpPr>
        <p:spPr bwMode="auto">
          <a:xfrm>
            <a:off x="2423592" y="269776"/>
            <a:ext cx="439248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Introduction</a:t>
            </a:r>
            <a:endParaRPr kumimoji="0" lang="en-US" sz="48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pic>
        <p:nvPicPr>
          <p:cNvPr id="4" name="图片 2" descr="图层 1">
            <a:extLst>
              <a:ext uri="{FF2B5EF4-FFF2-40B4-BE49-F238E27FC236}">
                <a16:creationId xmlns:a16="http://schemas.microsoft.com/office/drawing/2014/main" id="{4F359041-FCE8-9486-5548-AE1A98543295}"/>
              </a:ext>
            </a:extLst>
          </p:cNvPr>
          <p:cNvPicPr>
            <a:picLocks noChangeAspect="1"/>
          </p:cNvPicPr>
          <p:nvPr/>
        </p:nvPicPr>
        <p:blipFill>
          <a:blip r:embed="rId3">
            <a:alphaModFix amt="86000"/>
          </a:blip>
          <a:stretch>
            <a:fillRect/>
          </a:stretch>
        </p:blipFill>
        <p:spPr>
          <a:xfrm>
            <a:off x="530709" y="1712591"/>
            <a:ext cx="1498641" cy="3570387"/>
          </a:xfrm>
          <a:prstGeom prst="rect">
            <a:avLst/>
          </a:prstGeom>
          <a:ln>
            <a:noFill/>
          </a:ln>
        </p:spPr>
      </p:pic>
      <p:sp>
        <p:nvSpPr>
          <p:cNvPr id="5" name="Rectangle 4">
            <a:extLst>
              <a:ext uri="{FF2B5EF4-FFF2-40B4-BE49-F238E27FC236}">
                <a16:creationId xmlns:a16="http://schemas.microsoft.com/office/drawing/2014/main" id="{4394CCDD-2948-5FA2-B209-2850E50E2E91}"/>
              </a:ext>
            </a:extLst>
          </p:cNvPr>
          <p:cNvSpPr/>
          <p:nvPr/>
        </p:nvSpPr>
        <p:spPr>
          <a:xfrm>
            <a:off x="479376" y="1392373"/>
            <a:ext cx="7805042" cy="4073253"/>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直接箭头连接符 5">
            <a:extLst>
              <a:ext uri="{FF2B5EF4-FFF2-40B4-BE49-F238E27FC236}">
                <a16:creationId xmlns:a16="http://schemas.microsoft.com/office/drawing/2014/main" id="{91661B33-AFD1-667A-9027-33DD27F7D17C}"/>
              </a:ext>
            </a:extLst>
          </p:cNvPr>
          <p:cNvCxnSpPr/>
          <p:nvPr/>
        </p:nvCxnSpPr>
        <p:spPr>
          <a:xfrm>
            <a:off x="1394496" y="2550279"/>
            <a:ext cx="896607" cy="0"/>
          </a:xfrm>
          <a:prstGeom prst="straightConnector1">
            <a:avLst/>
          </a:prstGeom>
          <a:ln w="25400">
            <a:solidFill>
              <a:srgbClr val="7800A2"/>
            </a:solidFill>
            <a:tailEnd type="arrow"/>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F154ABAA-0BE6-B414-C3F0-9612A3C76A5B}"/>
              </a:ext>
            </a:extLst>
          </p:cNvPr>
          <p:cNvSpPr/>
          <p:nvPr/>
        </p:nvSpPr>
        <p:spPr>
          <a:xfrm>
            <a:off x="1106841" y="2399423"/>
            <a:ext cx="287655" cy="287655"/>
          </a:xfrm>
          <a:prstGeom prst="ellipse">
            <a:avLst/>
          </a:prstGeom>
          <a:noFill/>
          <a:ln w="19050">
            <a:solidFill>
              <a:srgbClr val="7800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a:extLst>
              <a:ext uri="{FF2B5EF4-FFF2-40B4-BE49-F238E27FC236}">
                <a16:creationId xmlns:a16="http://schemas.microsoft.com/office/drawing/2014/main" id="{E6DB1F65-8CDE-4266-3D51-F30E088A08E0}"/>
              </a:ext>
            </a:extLst>
          </p:cNvPr>
          <p:cNvSpPr txBox="1"/>
          <p:nvPr/>
        </p:nvSpPr>
        <p:spPr>
          <a:xfrm>
            <a:off x="1487488" y="1398942"/>
            <a:ext cx="2918378" cy="369332"/>
          </a:xfrm>
          <a:prstGeom prst="rect">
            <a:avLst/>
          </a:prstGeom>
          <a:noFill/>
        </p:spPr>
        <p:txBody>
          <a:bodyPr wrap="square" rtlCol="0">
            <a:spAutoFit/>
          </a:bodyPr>
          <a:lstStyle/>
          <a:p>
            <a:pPr algn="ctr"/>
            <a:r>
              <a:rPr lang="en-US" b="1" dirty="0"/>
              <a:t>Pathological diagnosis</a:t>
            </a:r>
          </a:p>
        </p:txBody>
      </p:sp>
      <p:sp>
        <p:nvSpPr>
          <p:cNvPr id="9" name="文本框 7">
            <a:extLst>
              <a:ext uri="{FF2B5EF4-FFF2-40B4-BE49-F238E27FC236}">
                <a16:creationId xmlns:a16="http://schemas.microsoft.com/office/drawing/2014/main" id="{3A666B09-7690-1FDB-CB76-02E9D644CECF}"/>
              </a:ext>
            </a:extLst>
          </p:cNvPr>
          <p:cNvSpPr txBox="1"/>
          <p:nvPr/>
        </p:nvSpPr>
        <p:spPr>
          <a:xfrm>
            <a:off x="2307754" y="2339676"/>
            <a:ext cx="2736304" cy="369332"/>
          </a:xfrm>
          <a:prstGeom prst="rect">
            <a:avLst/>
          </a:prstGeom>
          <a:noFill/>
          <a:ln w="25400">
            <a:solidFill>
              <a:srgbClr val="7800A2"/>
            </a:solidFill>
          </a:ln>
        </p:spPr>
        <p:txBody>
          <a:bodyPr wrap="square" rtlCol="0">
            <a:spAutoFit/>
          </a:bodyPr>
          <a:lstStyle/>
          <a:p>
            <a:pPr algn="ctr"/>
            <a:r>
              <a:rPr lang="en-US" altLang="zh-CN" dirty="0"/>
              <a:t>unstained tissue section</a:t>
            </a:r>
          </a:p>
        </p:txBody>
      </p:sp>
      <p:grpSp>
        <p:nvGrpSpPr>
          <p:cNvPr id="10" name="Group 9">
            <a:extLst>
              <a:ext uri="{FF2B5EF4-FFF2-40B4-BE49-F238E27FC236}">
                <a16:creationId xmlns:a16="http://schemas.microsoft.com/office/drawing/2014/main" id="{72F4C1D6-B7C4-26DC-243D-485D9E296B24}"/>
              </a:ext>
            </a:extLst>
          </p:cNvPr>
          <p:cNvGrpSpPr/>
          <p:nvPr/>
        </p:nvGrpSpPr>
        <p:grpSpPr>
          <a:xfrm>
            <a:off x="2292686" y="2755433"/>
            <a:ext cx="2766440" cy="1974318"/>
            <a:chOff x="2890119" y="3789041"/>
            <a:chExt cx="2219768" cy="1584176"/>
          </a:xfrm>
        </p:grpSpPr>
        <p:pic>
          <p:nvPicPr>
            <p:cNvPr id="11" name="图片 8" descr="未命名1642374794">
              <a:extLst>
                <a:ext uri="{FF2B5EF4-FFF2-40B4-BE49-F238E27FC236}">
                  <a16:creationId xmlns:a16="http://schemas.microsoft.com/office/drawing/2014/main" id="{D59520D4-D996-95D7-A8A1-756A099225CF}"/>
                </a:ext>
              </a:extLst>
            </p:cNvPr>
            <p:cNvPicPr>
              <a:picLocks noChangeAspect="1"/>
            </p:cNvPicPr>
            <p:nvPr/>
          </p:nvPicPr>
          <p:blipFill>
            <a:blip r:embed="rId4"/>
            <a:stretch>
              <a:fillRect/>
            </a:stretch>
          </p:blipFill>
          <p:spPr>
            <a:xfrm>
              <a:off x="2890119" y="3883514"/>
              <a:ext cx="2219768" cy="1489703"/>
            </a:xfrm>
            <a:prstGeom prst="rect">
              <a:avLst/>
            </a:prstGeom>
            <a:ln>
              <a:noFill/>
            </a:ln>
          </p:spPr>
        </p:pic>
        <p:sp>
          <p:nvSpPr>
            <p:cNvPr id="12" name="矩形 9">
              <a:extLst>
                <a:ext uri="{FF2B5EF4-FFF2-40B4-BE49-F238E27FC236}">
                  <a16:creationId xmlns:a16="http://schemas.microsoft.com/office/drawing/2014/main" id="{C5C351C8-9C7E-3C01-D291-14F0FCEBF19A}"/>
                </a:ext>
              </a:extLst>
            </p:cNvPr>
            <p:cNvSpPr/>
            <p:nvPr/>
          </p:nvSpPr>
          <p:spPr>
            <a:xfrm>
              <a:off x="2915623" y="3789041"/>
              <a:ext cx="2168762" cy="1584176"/>
            </a:xfrm>
            <a:prstGeom prst="rect">
              <a:avLst/>
            </a:prstGeom>
            <a:noFill/>
            <a:ln w="28575" cmpd="sng">
              <a:solidFill>
                <a:srgbClr val="7800A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5">
            <a:extLst>
              <a:ext uri="{FF2B5EF4-FFF2-40B4-BE49-F238E27FC236}">
                <a16:creationId xmlns:a16="http://schemas.microsoft.com/office/drawing/2014/main" id="{38C289FB-4CA7-06D7-E6D6-A5F6B2A898B5}"/>
              </a:ext>
            </a:extLst>
          </p:cNvPr>
          <p:cNvSpPr txBox="1"/>
          <p:nvPr/>
        </p:nvSpPr>
        <p:spPr>
          <a:xfrm>
            <a:off x="3803327" y="4978445"/>
            <a:ext cx="3057525" cy="369332"/>
          </a:xfrm>
          <a:prstGeom prst="rect">
            <a:avLst/>
          </a:prstGeom>
          <a:noFill/>
          <a:ln>
            <a:noFill/>
          </a:ln>
        </p:spPr>
        <p:txBody>
          <a:bodyPr wrap="square" rtlCol="0" anchor="t">
            <a:spAutoFit/>
          </a:bodyPr>
          <a:lstStyle/>
          <a:p>
            <a:pPr algn="ctr"/>
            <a:r>
              <a:rPr lang="en-US" altLang="zh-CN" dirty="0"/>
              <a:t>microscope imaging</a:t>
            </a:r>
          </a:p>
        </p:txBody>
      </p:sp>
      <p:sp>
        <p:nvSpPr>
          <p:cNvPr id="14" name="右大括号 16">
            <a:extLst>
              <a:ext uri="{FF2B5EF4-FFF2-40B4-BE49-F238E27FC236}">
                <a16:creationId xmlns:a16="http://schemas.microsoft.com/office/drawing/2014/main" id="{FD9C6ED0-E295-8228-24C3-736382AF69B4}"/>
              </a:ext>
            </a:extLst>
          </p:cNvPr>
          <p:cNvSpPr/>
          <p:nvPr/>
        </p:nvSpPr>
        <p:spPr>
          <a:xfrm rot="5400000">
            <a:off x="5211194" y="2418675"/>
            <a:ext cx="241788" cy="5003023"/>
          </a:xfrm>
          <a:prstGeom prst="rightBrace">
            <a:avLst>
              <a:gd name="adj1" fmla="val 8333"/>
              <a:gd name="adj2" fmla="val 50183"/>
            </a:avLst>
          </a:prstGeom>
          <a:ln w="25400">
            <a:solidFill>
              <a:srgbClr val="7800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295EE552-1736-76A5-68E7-98461FA311C1}"/>
              </a:ext>
            </a:extLst>
          </p:cNvPr>
          <p:cNvSpPr/>
          <p:nvPr/>
        </p:nvSpPr>
        <p:spPr>
          <a:xfrm>
            <a:off x="5384697" y="2776594"/>
            <a:ext cx="2766441" cy="1968817"/>
          </a:xfrm>
          <a:prstGeom prst="rect">
            <a:avLst/>
          </a:prstGeom>
          <a:noFill/>
          <a:ln w="28575" cmpd="sng">
            <a:solidFill>
              <a:srgbClr val="7800A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Group 15">
            <a:extLst>
              <a:ext uri="{FF2B5EF4-FFF2-40B4-BE49-F238E27FC236}">
                <a16:creationId xmlns:a16="http://schemas.microsoft.com/office/drawing/2014/main" id="{A2E31401-C5B1-204E-13BD-BFD8D935FDF4}"/>
              </a:ext>
            </a:extLst>
          </p:cNvPr>
          <p:cNvGrpSpPr/>
          <p:nvPr/>
        </p:nvGrpSpPr>
        <p:grpSpPr>
          <a:xfrm>
            <a:off x="5620122" y="2916375"/>
            <a:ext cx="2328009" cy="1599728"/>
            <a:chOff x="5712207" y="3613675"/>
            <a:chExt cx="2456663" cy="1688135"/>
          </a:xfrm>
        </p:grpSpPr>
        <p:pic>
          <p:nvPicPr>
            <p:cNvPr id="17" name="图片 17">
              <a:extLst>
                <a:ext uri="{FF2B5EF4-FFF2-40B4-BE49-F238E27FC236}">
                  <a16:creationId xmlns:a16="http://schemas.microsoft.com/office/drawing/2014/main" id="{D3DA1615-3D6F-0394-DD98-50D2BFA36AC9}"/>
                </a:ext>
              </a:extLst>
            </p:cNvPr>
            <p:cNvPicPr>
              <a:picLocks noChangeAspect="1"/>
            </p:cNvPicPr>
            <p:nvPr/>
          </p:nvPicPr>
          <p:blipFill>
            <a:blip r:embed="rId5"/>
            <a:stretch>
              <a:fillRect/>
            </a:stretch>
          </p:blipFill>
          <p:spPr>
            <a:xfrm>
              <a:off x="5712207" y="3811019"/>
              <a:ext cx="1119399" cy="1490791"/>
            </a:xfrm>
            <a:prstGeom prst="rect">
              <a:avLst/>
            </a:prstGeom>
            <a:ln>
              <a:solidFill>
                <a:srgbClr val="7800A2"/>
              </a:solidFill>
            </a:ln>
          </p:spPr>
        </p:pic>
        <p:cxnSp>
          <p:nvCxnSpPr>
            <p:cNvPr id="18" name="直接连接符 18">
              <a:extLst>
                <a:ext uri="{FF2B5EF4-FFF2-40B4-BE49-F238E27FC236}">
                  <a16:creationId xmlns:a16="http://schemas.microsoft.com/office/drawing/2014/main" id="{BB54DED6-5814-6E59-1767-A2D98E1D386D}"/>
                </a:ext>
              </a:extLst>
            </p:cNvPr>
            <p:cNvCxnSpPr/>
            <p:nvPr/>
          </p:nvCxnSpPr>
          <p:spPr>
            <a:xfrm flipV="1">
              <a:off x="6069076" y="3811019"/>
              <a:ext cx="1122803" cy="1000034"/>
            </a:xfrm>
            <a:prstGeom prst="line">
              <a:avLst/>
            </a:prstGeom>
            <a:ln w="25400">
              <a:solidFill>
                <a:srgbClr val="7800A2"/>
              </a:solidFill>
            </a:ln>
          </p:spPr>
          <p:style>
            <a:lnRef idx="1">
              <a:schemeClr val="accent1"/>
            </a:lnRef>
            <a:fillRef idx="0">
              <a:schemeClr val="accent1"/>
            </a:fillRef>
            <a:effectRef idx="0">
              <a:schemeClr val="accent1"/>
            </a:effectRef>
            <a:fontRef idx="minor">
              <a:schemeClr val="tx1"/>
            </a:fontRef>
          </p:style>
        </p:cxnSp>
        <p:cxnSp>
          <p:nvCxnSpPr>
            <p:cNvPr id="19" name="直接连接符 19">
              <a:extLst>
                <a:ext uri="{FF2B5EF4-FFF2-40B4-BE49-F238E27FC236}">
                  <a16:creationId xmlns:a16="http://schemas.microsoft.com/office/drawing/2014/main" id="{8B4D9C25-01EB-3D9F-037B-E61177982490}"/>
                </a:ext>
              </a:extLst>
            </p:cNvPr>
            <p:cNvCxnSpPr>
              <a:endCxn id="20" idx="4"/>
            </p:cNvCxnSpPr>
            <p:nvPr/>
          </p:nvCxnSpPr>
          <p:spPr>
            <a:xfrm flipV="1">
              <a:off x="6098010" y="4707462"/>
              <a:ext cx="1518252" cy="87966"/>
            </a:xfrm>
            <a:prstGeom prst="line">
              <a:avLst/>
            </a:prstGeom>
            <a:ln w="25400">
              <a:solidFill>
                <a:srgbClr val="7800A2"/>
              </a:solidFill>
            </a:ln>
          </p:spPr>
          <p:style>
            <a:lnRef idx="1">
              <a:schemeClr val="accent1"/>
            </a:lnRef>
            <a:fillRef idx="0">
              <a:schemeClr val="accent1"/>
            </a:fillRef>
            <a:effectRef idx="0">
              <a:schemeClr val="accent1"/>
            </a:effectRef>
            <a:fontRef idx="minor">
              <a:schemeClr val="tx1"/>
            </a:fontRef>
          </p:style>
        </p:cxnSp>
        <p:pic>
          <p:nvPicPr>
            <p:cNvPr id="20" name="图片 20">
              <a:extLst>
                <a:ext uri="{FF2B5EF4-FFF2-40B4-BE49-F238E27FC236}">
                  <a16:creationId xmlns:a16="http://schemas.microsoft.com/office/drawing/2014/main" id="{90393ABF-060D-CAFB-F932-F8C0919AA114}"/>
                </a:ext>
              </a:extLst>
            </p:cNvPr>
            <p:cNvPicPr>
              <a:picLocks noChangeAspect="1"/>
            </p:cNvPicPr>
            <p:nvPr/>
          </p:nvPicPr>
          <p:blipFill>
            <a:blip r:embed="rId6"/>
            <a:srcRect l="44049"/>
            <a:stretch>
              <a:fillRect/>
            </a:stretch>
          </p:blipFill>
          <p:spPr>
            <a:xfrm>
              <a:off x="7063088" y="3613675"/>
              <a:ext cx="1105782" cy="1093787"/>
            </a:xfrm>
            <a:prstGeom prst="ellipse">
              <a:avLst/>
            </a:prstGeom>
            <a:ln w="28575" cmpd="sng">
              <a:solidFill>
                <a:srgbClr val="7800A2"/>
              </a:solidFill>
              <a:prstDash val="solid"/>
            </a:ln>
          </p:spPr>
        </p:pic>
      </p:grpSp>
      <p:cxnSp>
        <p:nvCxnSpPr>
          <p:cNvPr id="21" name="直接箭头连接符 5">
            <a:extLst>
              <a:ext uri="{FF2B5EF4-FFF2-40B4-BE49-F238E27FC236}">
                <a16:creationId xmlns:a16="http://schemas.microsoft.com/office/drawing/2014/main" id="{8102FFD0-70AF-9759-8CA0-1306D11A253B}"/>
              </a:ext>
            </a:extLst>
          </p:cNvPr>
          <p:cNvCxnSpPr>
            <a:stCxn id="9" idx="3"/>
            <a:endCxn id="22" idx="1"/>
          </p:cNvCxnSpPr>
          <p:nvPr/>
        </p:nvCxnSpPr>
        <p:spPr>
          <a:xfrm>
            <a:off x="5044058" y="2524342"/>
            <a:ext cx="355707" cy="0"/>
          </a:xfrm>
          <a:prstGeom prst="straightConnector1">
            <a:avLst/>
          </a:prstGeom>
          <a:ln w="25400">
            <a:solidFill>
              <a:srgbClr val="7800A2"/>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7">
            <a:extLst>
              <a:ext uri="{FF2B5EF4-FFF2-40B4-BE49-F238E27FC236}">
                <a16:creationId xmlns:a16="http://schemas.microsoft.com/office/drawing/2014/main" id="{4C64C349-28C0-BAAB-50E2-F5CDAC005A65}"/>
              </a:ext>
            </a:extLst>
          </p:cNvPr>
          <p:cNvSpPr txBox="1"/>
          <p:nvPr/>
        </p:nvSpPr>
        <p:spPr>
          <a:xfrm>
            <a:off x="5399765" y="2339676"/>
            <a:ext cx="2736304" cy="369332"/>
          </a:xfrm>
          <a:prstGeom prst="rect">
            <a:avLst/>
          </a:prstGeom>
          <a:noFill/>
          <a:ln w="25400">
            <a:solidFill>
              <a:srgbClr val="7800A2"/>
            </a:solidFill>
          </a:ln>
        </p:spPr>
        <p:txBody>
          <a:bodyPr wrap="square" rtlCol="0">
            <a:spAutoFit/>
          </a:bodyPr>
          <a:lstStyle/>
          <a:p>
            <a:pPr algn="ctr"/>
            <a:r>
              <a:rPr lang="en-US" altLang="zh-CN" dirty="0"/>
              <a:t>stained tissue section</a:t>
            </a:r>
          </a:p>
        </p:txBody>
      </p:sp>
      <p:grpSp>
        <p:nvGrpSpPr>
          <p:cNvPr id="23" name="Group 22">
            <a:extLst>
              <a:ext uri="{FF2B5EF4-FFF2-40B4-BE49-F238E27FC236}">
                <a16:creationId xmlns:a16="http://schemas.microsoft.com/office/drawing/2014/main" id="{74EC3616-2225-3821-E695-98296877CB6A}"/>
              </a:ext>
            </a:extLst>
          </p:cNvPr>
          <p:cNvGrpSpPr/>
          <p:nvPr/>
        </p:nvGrpSpPr>
        <p:grpSpPr>
          <a:xfrm>
            <a:off x="4560540" y="1885654"/>
            <a:ext cx="1385570" cy="294651"/>
            <a:chOff x="4665290" y="2396016"/>
            <a:chExt cx="1385570" cy="294651"/>
          </a:xfrm>
        </p:grpSpPr>
        <p:sp>
          <p:nvSpPr>
            <p:cNvPr id="24" name="文本框 11">
              <a:extLst>
                <a:ext uri="{FF2B5EF4-FFF2-40B4-BE49-F238E27FC236}">
                  <a16:creationId xmlns:a16="http://schemas.microsoft.com/office/drawing/2014/main" id="{5E8DB458-920C-2944-DCD0-54BBF443FA79}"/>
                </a:ext>
              </a:extLst>
            </p:cNvPr>
            <p:cNvSpPr txBox="1"/>
            <p:nvPr/>
          </p:nvSpPr>
          <p:spPr>
            <a:xfrm>
              <a:off x="4665290" y="2416610"/>
              <a:ext cx="1385570" cy="253916"/>
            </a:xfrm>
            <a:prstGeom prst="rect">
              <a:avLst/>
            </a:prstGeom>
            <a:noFill/>
          </p:spPr>
          <p:txBody>
            <a:bodyPr wrap="square" rtlCol="0" anchor="t">
              <a:spAutoFit/>
            </a:bodyPr>
            <a:lstStyle/>
            <a:p>
              <a:pPr algn="ctr"/>
              <a:r>
                <a:rPr lang="en-US" altLang="zh-CN" sz="1050" dirty="0">
                  <a:latin typeface="Arial" panose="020B0604020202020204" pitchFamily="34" charset="0"/>
                  <a:cs typeface="Arial" panose="020B0604020202020204" pitchFamily="34" charset="0"/>
                </a:rPr>
                <a:t>histological staining</a:t>
              </a:r>
            </a:p>
          </p:txBody>
        </p:sp>
        <p:sp>
          <p:nvSpPr>
            <p:cNvPr id="25" name="矩形 12">
              <a:extLst>
                <a:ext uri="{FF2B5EF4-FFF2-40B4-BE49-F238E27FC236}">
                  <a16:creationId xmlns:a16="http://schemas.microsoft.com/office/drawing/2014/main" id="{1FD3F935-ECFC-3261-7DD4-7A1F9B499C46}"/>
                </a:ext>
              </a:extLst>
            </p:cNvPr>
            <p:cNvSpPr/>
            <p:nvPr/>
          </p:nvSpPr>
          <p:spPr>
            <a:xfrm>
              <a:off x="4714018" y="2396016"/>
              <a:ext cx="1288114" cy="294651"/>
            </a:xfrm>
            <a:prstGeom prst="rect">
              <a:avLst/>
            </a:prstGeom>
            <a:noFill/>
            <a:ln w="25400">
              <a:solidFill>
                <a:srgbClr val="7800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6" name="Arrow: Down 25">
            <a:extLst>
              <a:ext uri="{FF2B5EF4-FFF2-40B4-BE49-F238E27FC236}">
                <a16:creationId xmlns:a16="http://schemas.microsoft.com/office/drawing/2014/main" id="{44D44AC1-70F4-A0E8-A6A2-874301B5C2AE}"/>
              </a:ext>
            </a:extLst>
          </p:cNvPr>
          <p:cNvSpPr/>
          <p:nvPr/>
        </p:nvSpPr>
        <p:spPr>
          <a:xfrm>
            <a:off x="5112523" y="2220412"/>
            <a:ext cx="209939" cy="223058"/>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C80658E-416A-C503-49FB-7AEE7E1402A4}"/>
              </a:ext>
            </a:extLst>
          </p:cNvPr>
          <p:cNvSpPr/>
          <p:nvPr/>
        </p:nvSpPr>
        <p:spPr>
          <a:xfrm>
            <a:off x="8414473" y="1413964"/>
            <a:ext cx="3470345" cy="4073254"/>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图片 36">
            <a:extLst>
              <a:ext uri="{FF2B5EF4-FFF2-40B4-BE49-F238E27FC236}">
                <a16:creationId xmlns:a16="http://schemas.microsoft.com/office/drawing/2014/main" id="{20C63F44-CC73-7C30-95BC-D4C33DC15374}"/>
              </a:ext>
            </a:extLst>
          </p:cNvPr>
          <p:cNvPicPr>
            <a:picLocks noChangeAspect="1"/>
          </p:cNvPicPr>
          <p:nvPr/>
        </p:nvPicPr>
        <p:blipFill>
          <a:blip r:embed="rId7"/>
          <a:stretch>
            <a:fillRect/>
          </a:stretch>
        </p:blipFill>
        <p:spPr>
          <a:xfrm>
            <a:off x="8642329" y="1912818"/>
            <a:ext cx="2891719" cy="1614482"/>
          </a:xfrm>
          <a:prstGeom prst="rect">
            <a:avLst/>
          </a:prstGeom>
          <a:ln w="25400">
            <a:noFill/>
          </a:ln>
        </p:spPr>
      </p:pic>
      <p:pic>
        <p:nvPicPr>
          <p:cNvPr id="29" name="图片 37">
            <a:extLst>
              <a:ext uri="{FF2B5EF4-FFF2-40B4-BE49-F238E27FC236}">
                <a16:creationId xmlns:a16="http://schemas.microsoft.com/office/drawing/2014/main" id="{4B311A25-A39B-5F6D-660F-4204A0D2E802}"/>
              </a:ext>
            </a:extLst>
          </p:cNvPr>
          <p:cNvPicPr>
            <a:picLocks noChangeAspect="1"/>
          </p:cNvPicPr>
          <p:nvPr/>
        </p:nvPicPr>
        <p:blipFill>
          <a:blip r:embed="rId8"/>
          <a:stretch>
            <a:fillRect/>
          </a:stretch>
        </p:blipFill>
        <p:spPr>
          <a:xfrm>
            <a:off x="8611906" y="3631115"/>
            <a:ext cx="2922142" cy="1618488"/>
          </a:xfrm>
          <a:prstGeom prst="rect">
            <a:avLst/>
          </a:prstGeom>
          <a:ln w="25400">
            <a:noFill/>
          </a:ln>
        </p:spPr>
      </p:pic>
      <p:sp>
        <p:nvSpPr>
          <p:cNvPr id="30" name="TextBox 29">
            <a:extLst>
              <a:ext uri="{FF2B5EF4-FFF2-40B4-BE49-F238E27FC236}">
                <a16:creationId xmlns:a16="http://schemas.microsoft.com/office/drawing/2014/main" id="{C8BF3399-60D8-1715-B2AE-500A3798CD84}"/>
              </a:ext>
            </a:extLst>
          </p:cNvPr>
          <p:cNvSpPr txBox="1"/>
          <p:nvPr/>
        </p:nvSpPr>
        <p:spPr>
          <a:xfrm>
            <a:off x="8427952" y="1413964"/>
            <a:ext cx="2922142" cy="369332"/>
          </a:xfrm>
          <a:prstGeom prst="rect">
            <a:avLst/>
          </a:prstGeom>
          <a:noFill/>
        </p:spPr>
        <p:txBody>
          <a:bodyPr wrap="square">
            <a:spAutoFit/>
          </a:bodyPr>
          <a:lstStyle/>
          <a:p>
            <a:pPr algn="ctr"/>
            <a:r>
              <a:rPr lang="en-US" b="1" dirty="0"/>
              <a:t>Staining methods</a:t>
            </a:r>
          </a:p>
        </p:txBody>
      </p:sp>
      <p:sp>
        <p:nvSpPr>
          <p:cNvPr id="31" name="TextBox 30">
            <a:extLst>
              <a:ext uri="{FF2B5EF4-FFF2-40B4-BE49-F238E27FC236}">
                <a16:creationId xmlns:a16="http://schemas.microsoft.com/office/drawing/2014/main" id="{E9C6C0B9-3385-929C-A2F0-CF5728CD14FF}"/>
              </a:ext>
            </a:extLst>
          </p:cNvPr>
          <p:cNvSpPr txBox="1"/>
          <p:nvPr/>
        </p:nvSpPr>
        <p:spPr>
          <a:xfrm>
            <a:off x="8564105" y="1842353"/>
            <a:ext cx="720080" cy="338554"/>
          </a:xfrm>
          <a:prstGeom prst="rect">
            <a:avLst/>
          </a:prstGeom>
          <a:noFill/>
        </p:spPr>
        <p:txBody>
          <a:bodyPr wrap="square">
            <a:spAutoFit/>
          </a:bodyPr>
          <a:lstStyle/>
          <a:p>
            <a:r>
              <a:rPr lang="en-US" altLang="zh-CN" sz="1600" dirty="0">
                <a:highlight>
                  <a:srgbClr val="FFFF00"/>
                </a:highlight>
                <a:sym typeface="+mn-ea"/>
              </a:rPr>
              <a:t>H&amp;E</a:t>
            </a:r>
          </a:p>
        </p:txBody>
      </p:sp>
      <p:sp>
        <p:nvSpPr>
          <p:cNvPr id="32" name="TextBox 31">
            <a:extLst>
              <a:ext uri="{FF2B5EF4-FFF2-40B4-BE49-F238E27FC236}">
                <a16:creationId xmlns:a16="http://schemas.microsoft.com/office/drawing/2014/main" id="{6583B210-F314-5D91-810E-F37A24E14FF0}"/>
              </a:ext>
            </a:extLst>
          </p:cNvPr>
          <p:cNvSpPr txBox="1"/>
          <p:nvPr/>
        </p:nvSpPr>
        <p:spPr>
          <a:xfrm>
            <a:off x="8545296" y="3605974"/>
            <a:ext cx="1223111" cy="338554"/>
          </a:xfrm>
          <a:prstGeom prst="rect">
            <a:avLst/>
          </a:prstGeom>
          <a:noFill/>
        </p:spPr>
        <p:txBody>
          <a:bodyPr wrap="square">
            <a:spAutoFit/>
          </a:bodyPr>
          <a:lstStyle/>
          <a:p>
            <a:r>
              <a:rPr lang="en-US" altLang="zh-CN" sz="1600" dirty="0">
                <a:highlight>
                  <a:srgbClr val="FFFF00"/>
                </a:highlight>
                <a:sym typeface="+mn-ea"/>
              </a:rPr>
              <a:t>mIHC/</a:t>
            </a:r>
            <a:r>
              <a:rPr lang="en-US" altLang="zh-CN" sz="1600" dirty="0" err="1">
                <a:highlight>
                  <a:srgbClr val="FFFF00"/>
                </a:highlight>
                <a:sym typeface="+mn-ea"/>
              </a:rPr>
              <a:t>mIF</a:t>
            </a:r>
            <a:endParaRPr lang="en-US" altLang="zh-CN" sz="1600" dirty="0">
              <a:highlight>
                <a:srgbClr val="FFFF00"/>
              </a:highlight>
              <a:sym typeface="+mn-ea"/>
            </a:endParaRPr>
          </a:p>
        </p:txBody>
      </p:sp>
      <p:sp>
        <p:nvSpPr>
          <p:cNvPr id="33" name="TextBox 32">
            <a:extLst>
              <a:ext uri="{FF2B5EF4-FFF2-40B4-BE49-F238E27FC236}">
                <a16:creationId xmlns:a16="http://schemas.microsoft.com/office/drawing/2014/main" id="{9D975617-A81F-BAFF-2BFB-C4F2B9449157}"/>
              </a:ext>
            </a:extLst>
          </p:cNvPr>
          <p:cNvSpPr txBox="1"/>
          <p:nvPr/>
        </p:nvSpPr>
        <p:spPr>
          <a:xfrm>
            <a:off x="8664861" y="2394976"/>
            <a:ext cx="2798204" cy="523220"/>
          </a:xfrm>
          <a:prstGeom prst="rect">
            <a:avLst/>
          </a:prstGeom>
          <a:solidFill>
            <a:schemeClr val="bg1">
              <a:lumMod val="85000"/>
              <a:alpha val="67000"/>
            </a:schemeClr>
          </a:solidFill>
        </p:spPr>
        <p:txBody>
          <a:bodyPr wrap="square" rtlCol="0">
            <a:spAutoFit/>
          </a:bodyPr>
          <a:lstStyle/>
          <a:p>
            <a:pPr marL="285750" indent="-285750">
              <a:buFont typeface="Wingdings" panose="05000000000000000000" charset="0"/>
              <a:buChar char="Ø"/>
            </a:pPr>
            <a:r>
              <a:rPr lang="en-US" altLang="zh-CN" sz="1400" dirty="0">
                <a:ea typeface="黑体" panose="02010609060101010101" pitchFamily="49" charset="-122"/>
                <a:sym typeface="+mn-ea"/>
              </a:rPr>
              <a:t>Cell morphology</a:t>
            </a:r>
          </a:p>
          <a:p>
            <a:pPr marL="285750" indent="-285750">
              <a:buFont typeface="Wingdings" panose="05000000000000000000" charset="0"/>
              <a:buChar char="Ø"/>
            </a:pPr>
            <a:r>
              <a:rPr lang="en-US" altLang="zh-CN" sz="1400" dirty="0">
                <a:ea typeface="黑体" panose="02010609060101010101" pitchFamily="49" charset="-122"/>
                <a:sym typeface="+mn-ea"/>
              </a:rPr>
              <a:t>Stroma area</a:t>
            </a:r>
          </a:p>
        </p:txBody>
      </p:sp>
      <p:sp>
        <p:nvSpPr>
          <p:cNvPr id="34" name="TextBox 33">
            <a:extLst>
              <a:ext uri="{FF2B5EF4-FFF2-40B4-BE49-F238E27FC236}">
                <a16:creationId xmlns:a16="http://schemas.microsoft.com/office/drawing/2014/main" id="{BC175DC4-5FC7-0812-65B8-695BA33488B9}"/>
              </a:ext>
            </a:extLst>
          </p:cNvPr>
          <p:cNvSpPr txBox="1"/>
          <p:nvPr/>
        </p:nvSpPr>
        <p:spPr>
          <a:xfrm>
            <a:off x="8664861" y="4023202"/>
            <a:ext cx="2798204" cy="954107"/>
          </a:xfrm>
          <a:prstGeom prst="rect">
            <a:avLst/>
          </a:prstGeom>
          <a:solidFill>
            <a:schemeClr val="bg1">
              <a:lumMod val="85000"/>
              <a:alpha val="78000"/>
            </a:schemeClr>
          </a:solidFill>
        </p:spPr>
        <p:txBody>
          <a:bodyPr wrap="square" rtlCol="0">
            <a:spAutoFit/>
          </a:bodyPr>
          <a:lstStyle/>
          <a:p>
            <a:pPr marL="285750" indent="-285750">
              <a:buFont typeface="Wingdings" panose="05000000000000000000" charset="0"/>
              <a:buChar char="Ø"/>
            </a:pPr>
            <a:r>
              <a:rPr lang="en-US" altLang="zh-CN" sz="1400" dirty="0">
                <a:ea typeface="黑体" panose="02010609060101010101" pitchFamily="49" charset="-122"/>
                <a:sym typeface="+mn-ea"/>
              </a:rPr>
              <a:t>Cell morphology</a:t>
            </a:r>
          </a:p>
          <a:p>
            <a:pPr marL="285750" indent="-285750">
              <a:buFont typeface="Wingdings" panose="05000000000000000000" charset="0"/>
              <a:buChar char="Ø"/>
            </a:pPr>
            <a:r>
              <a:rPr lang="en-US" altLang="zh-CN" sz="1400" dirty="0">
                <a:ea typeface="黑体" panose="02010609060101010101" pitchFamily="49" charset="-122"/>
                <a:sym typeface="+mn-ea"/>
              </a:rPr>
              <a:t>Stroma area</a:t>
            </a:r>
          </a:p>
          <a:p>
            <a:pPr marL="285750" indent="-285750">
              <a:buFont typeface="Wingdings" panose="05000000000000000000" charset="0"/>
              <a:buChar char="Ø"/>
            </a:pPr>
            <a:r>
              <a:rPr lang="en-US" altLang="zh-CN" sz="1400" dirty="0">
                <a:ea typeface="黑体" panose="02010609060101010101" pitchFamily="49" charset="-122"/>
                <a:sym typeface="+mn-ea"/>
              </a:rPr>
              <a:t>Protein marker expression and distribution</a:t>
            </a:r>
          </a:p>
        </p:txBody>
      </p:sp>
      <p:sp>
        <p:nvSpPr>
          <p:cNvPr id="36" name="TextBox 35">
            <a:extLst>
              <a:ext uri="{FF2B5EF4-FFF2-40B4-BE49-F238E27FC236}">
                <a16:creationId xmlns:a16="http://schemas.microsoft.com/office/drawing/2014/main" id="{E66B401B-9479-84A9-1947-847D85C39767}"/>
              </a:ext>
            </a:extLst>
          </p:cNvPr>
          <p:cNvSpPr txBox="1"/>
          <p:nvPr/>
        </p:nvSpPr>
        <p:spPr>
          <a:xfrm>
            <a:off x="406499" y="5698749"/>
            <a:ext cx="11738173" cy="923330"/>
          </a:xfrm>
          <a:prstGeom prst="rect">
            <a:avLst/>
          </a:prstGeom>
          <a:noFill/>
        </p:spPr>
        <p:txBody>
          <a:bodyPr wrap="square">
            <a:spAutoFit/>
          </a:bodyPr>
          <a:lstStyle/>
          <a:p>
            <a:pPr marL="285750" indent="-285750">
              <a:buFont typeface="Wingdings" panose="05000000000000000000" pitchFamily="2" charset="2"/>
              <a:buChar char="Ø"/>
            </a:pPr>
            <a:r>
              <a:rPr lang="en-GB" dirty="0"/>
              <a:t>Tissue biopsies, combined with various staining methods, provide valuable insights into the targeted area.</a:t>
            </a:r>
          </a:p>
          <a:p>
            <a:pPr marL="285750" indent="-285750">
              <a:buFont typeface="Wingdings" panose="05000000000000000000" pitchFamily="2" charset="2"/>
              <a:buChar char="Ø"/>
            </a:pPr>
            <a:r>
              <a:rPr lang="en-GB" dirty="0" err="1"/>
              <a:t>mIHC</a:t>
            </a:r>
            <a:r>
              <a:rPr lang="en-GB" dirty="0"/>
              <a:t>/</a:t>
            </a:r>
            <a:r>
              <a:rPr lang="en-GB" dirty="0" err="1"/>
              <a:t>mIF</a:t>
            </a:r>
            <a:r>
              <a:rPr lang="en-GB" dirty="0"/>
              <a:t> techniques enable detailed molecular characterisation, offering potential guidance for treatment selection.</a:t>
            </a:r>
          </a:p>
        </p:txBody>
      </p:sp>
    </p:spTree>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604AF-03D1-DD40-15E9-CA55965CB75B}"/>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23A5F409-E28C-CE0B-39E7-0CBBFB7172FB}"/>
              </a:ext>
            </a:extLst>
          </p:cNvPr>
          <p:cNvSpPr/>
          <p:nvPr/>
        </p:nvSpPr>
        <p:spPr>
          <a:xfrm>
            <a:off x="551384" y="4950460"/>
            <a:ext cx="10639182" cy="1358860"/>
          </a:xfrm>
          <a:prstGeom prst="rect">
            <a:avLst/>
          </a:prstGeom>
          <a:solidFill>
            <a:schemeClr val="accent3">
              <a:lumMod val="20000"/>
              <a:lumOff val="80000"/>
            </a:schemeClr>
          </a:solidFill>
          <a:ln>
            <a:solidFill>
              <a:srgbClr val="7800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467B37F6-58D1-7B2F-6713-3E39493ED0AA}"/>
              </a:ext>
            </a:extLst>
          </p:cNvPr>
          <p:cNvSpPr>
            <a:spLocks noGrp="1"/>
          </p:cNvSpPr>
          <p:nvPr>
            <p:ph type="sldNum" sz="quarter" idx="12"/>
          </p:nvPr>
        </p:nvSpPr>
        <p:spPr/>
        <p:txBody>
          <a:bodyPr/>
          <a:lstStyle/>
          <a:p>
            <a:fld id="{47C51FE3-7623-4EAD-B2F3-330393A65E73}" type="slidenum">
              <a:rPr lang="en-US" smtClean="0"/>
              <a:t>5</a:t>
            </a:fld>
            <a:endParaRPr lang="en-US"/>
          </a:p>
        </p:txBody>
      </p:sp>
      <p:sp>
        <p:nvSpPr>
          <p:cNvPr id="3" name="Title 1">
            <a:extLst>
              <a:ext uri="{FF2B5EF4-FFF2-40B4-BE49-F238E27FC236}">
                <a16:creationId xmlns:a16="http://schemas.microsoft.com/office/drawing/2014/main" id="{A3E2534F-7655-FF35-558D-7F1F93B6AE58}"/>
              </a:ext>
            </a:extLst>
          </p:cNvPr>
          <p:cNvSpPr txBox="1"/>
          <p:nvPr/>
        </p:nvSpPr>
        <p:spPr bwMode="auto">
          <a:xfrm>
            <a:off x="2423592" y="269776"/>
            <a:ext cx="871296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Introduction: Challenges</a:t>
            </a:r>
            <a:endParaRPr kumimoji="0" lang="en-US" sz="48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
        <p:nvSpPr>
          <p:cNvPr id="39" name="Rectangle 38">
            <a:extLst>
              <a:ext uri="{FF2B5EF4-FFF2-40B4-BE49-F238E27FC236}">
                <a16:creationId xmlns:a16="http://schemas.microsoft.com/office/drawing/2014/main" id="{C82EA6CC-9CB4-737F-8E70-881BA4DCC6F4}"/>
              </a:ext>
            </a:extLst>
          </p:cNvPr>
          <p:cNvSpPr/>
          <p:nvPr/>
        </p:nvSpPr>
        <p:spPr>
          <a:xfrm>
            <a:off x="551384" y="1556792"/>
            <a:ext cx="3024336" cy="2952328"/>
          </a:xfrm>
          <a:prstGeom prst="rect">
            <a:avLst/>
          </a:prstGeom>
          <a:solidFill>
            <a:schemeClr val="accent6">
              <a:lumMod val="20000"/>
              <a:lumOff val="80000"/>
            </a:schemeClr>
          </a:solidFill>
          <a:ln>
            <a:solidFill>
              <a:srgbClr val="7800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3C3BBBBD-BEEC-957C-6361-3BED7D1CDB5A}"/>
              </a:ext>
            </a:extLst>
          </p:cNvPr>
          <p:cNvSpPr/>
          <p:nvPr/>
        </p:nvSpPr>
        <p:spPr>
          <a:xfrm>
            <a:off x="3647728" y="1556791"/>
            <a:ext cx="3024336" cy="2952329"/>
          </a:xfrm>
          <a:prstGeom prst="rect">
            <a:avLst/>
          </a:prstGeom>
          <a:solidFill>
            <a:schemeClr val="accent6">
              <a:lumMod val="20000"/>
              <a:lumOff val="80000"/>
            </a:schemeClr>
          </a:solidFill>
          <a:ln>
            <a:solidFill>
              <a:srgbClr val="7800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53F11AD-E368-35D6-1639-BF8C577B5F9F}"/>
              </a:ext>
            </a:extLst>
          </p:cNvPr>
          <p:cNvSpPr txBox="1"/>
          <p:nvPr/>
        </p:nvSpPr>
        <p:spPr>
          <a:xfrm>
            <a:off x="551384" y="1628800"/>
            <a:ext cx="2016224" cy="369332"/>
          </a:xfrm>
          <a:prstGeom prst="rect">
            <a:avLst/>
          </a:prstGeom>
          <a:noFill/>
        </p:spPr>
        <p:txBody>
          <a:bodyPr wrap="square" rtlCol="0">
            <a:spAutoFit/>
          </a:bodyPr>
          <a:lstStyle/>
          <a:p>
            <a:r>
              <a:rPr lang="en-US" b="1" dirty="0"/>
              <a:t>Data Acquisition</a:t>
            </a:r>
          </a:p>
        </p:txBody>
      </p:sp>
      <p:sp>
        <p:nvSpPr>
          <p:cNvPr id="42" name="TextBox 41">
            <a:extLst>
              <a:ext uri="{FF2B5EF4-FFF2-40B4-BE49-F238E27FC236}">
                <a16:creationId xmlns:a16="http://schemas.microsoft.com/office/drawing/2014/main" id="{13EAE3EF-F39D-7EAF-3945-F372C63690D6}"/>
              </a:ext>
            </a:extLst>
          </p:cNvPr>
          <p:cNvSpPr txBox="1"/>
          <p:nvPr/>
        </p:nvSpPr>
        <p:spPr>
          <a:xfrm>
            <a:off x="3647728" y="1628800"/>
            <a:ext cx="2520280" cy="369332"/>
          </a:xfrm>
          <a:prstGeom prst="rect">
            <a:avLst/>
          </a:prstGeom>
          <a:noFill/>
        </p:spPr>
        <p:txBody>
          <a:bodyPr wrap="square" rtlCol="0">
            <a:spAutoFit/>
          </a:bodyPr>
          <a:lstStyle/>
          <a:p>
            <a:r>
              <a:rPr lang="en-US" b="1" dirty="0"/>
              <a:t>Data Interpretation</a:t>
            </a:r>
          </a:p>
        </p:txBody>
      </p:sp>
      <p:pic>
        <p:nvPicPr>
          <p:cNvPr id="44" name="Picture 43" descr="A collage of images of a brain and a brain&#10;&#10;Description automatically generated">
            <a:extLst>
              <a:ext uri="{FF2B5EF4-FFF2-40B4-BE49-F238E27FC236}">
                <a16:creationId xmlns:a16="http://schemas.microsoft.com/office/drawing/2014/main" id="{9B10BB8A-5A38-511A-49C4-FFD6A99240DA}"/>
              </a:ext>
            </a:extLst>
          </p:cNvPr>
          <p:cNvPicPr>
            <a:picLocks noChangeAspect="1"/>
          </p:cNvPicPr>
          <p:nvPr/>
        </p:nvPicPr>
        <p:blipFill>
          <a:blip r:embed="rId3" cstate="print">
            <a:extLst>
              <a:ext uri="{28A0092B-C50C-407E-A947-70E740481C1C}">
                <a14:useLocalDpi xmlns:a14="http://schemas.microsoft.com/office/drawing/2010/main" val="0"/>
              </a:ext>
            </a:extLst>
          </a:blip>
          <a:srcRect l="50000" b="11214"/>
          <a:stretch/>
        </p:blipFill>
        <p:spPr>
          <a:xfrm>
            <a:off x="7014102" y="1145486"/>
            <a:ext cx="4176464" cy="3380203"/>
          </a:xfrm>
          <a:prstGeom prst="rect">
            <a:avLst/>
          </a:prstGeom>
        </p:spPr>
      </p:pic>
      <p:sp>
        <p:nvSpPr>
          <p:cNvPr id="45" name="TextBox 44">
            <a:extLst>
              <a:ext uri="{FF2B5EF4-FFF2-40B4-BE49-F238E27FC236}">
                <a16:creationId xmlns:a16="http://schemas.microsoft.com/office/drawing/2014/main" id="{91EC87BA-937D-6379-AF26-E025BBC31770}"/>
              </a:ext>
            </a:extLst>
          </p:cNvPr>
          <p:cNvSpPr txBox="1"/>
          <p:nvPr/>
        </p:nvSpPr>
        <p:spPr>
          <a:xfrm>
            <a:off x="587388" y="1998132"/>
            <a:ext cx="2916324" cy="1169551"/>
          </a:xfrm>
          <a:prstGeom prst="rect">
            <a:avLst/>
          </a:prstGeom>
          <a:noFill/>
        </p:spPr>
        <p:txBody>
          <a:bodyPr wrap="square" rtlCol="0">
            <a:spAutoFit/>
          </a:bodyPr>
          <a:lstStyle/>
          <a:p>
            <a:pPr marL="285750" indent="-285750">
              <a:buFont typeface="Wingdings" panose="05000000000000000000" pitchFamily="2" charset="2"/>
              <a:buChar char="v"/>
            </a:pPr>
            <a:r>
              <a:rPr lang="en-US" sz="1400" dirty="0">
                <a:solidFill>
                  <a:srgbClr val="FF0000"/>
                </a:solidFill>
              </a:rPr>
              <a:t>High cost </a:t>
            </a:r>
            <a:r>
              <a:rPr lang="en-US" sz="1400" dirty="0"/>
              <a:t>of acquiring </a:t>
            </a:r>
            <a:r>
              <a:rPr lang="en-US" sz="1400" dirty="0" err="1"/>
              <a:t>mIF</a:t>
            </a:r>
            <a:r>
              <a:rPr lang="en-US" sz="1400" dirty="0"/>
              <a:t>/mIHC images.</a:t>
            </a:r>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v"/>
            </a:pPr>
            <a:r>
              <a:rPr lang="en-US" sz="1400" dirty="0">
                <a:solidFill>
                  <a:srgbClr val="FF0000"/>
                </a:solidFill>
              </a:rPr>
              <a:t>Complex and time-consuming </a:t>
            </a:r>
            <a:r>
              <a:rPr lang="en-US" sz="1400" dirty="0"/>
              <a:t>lab staining protocols.</a:t>
            </a:r>
          </a:p>
        </p:txBody>
      </p:sp>
      <p:sp>
        <p:nvSpPr>
          <p:cNvPr id="46" name="TextBox 45">
            <a:extLst>
              <a:ext uri="{FF2B5EF4-FFF2-40B4-BE49-F238E27FC236}">
                <a16:creationId xmlns:a16="http://schemas.microsoft.com/office/drawing/2014/main" id="{7FE2D6FC-BD04-1EC1-5A08-D188FD0EF585}"/>
              </a:ext>
            </a:extLst>
          </p:cNvPr>
          <p:cNvSpPr txBox="1"/>
          <p:nvPr/>
        </p:nvSpPr>
        <p:spPr>
          <a:xfrm>
            <a:off x="3755740" y="1998132"/>
            <a:ext cx="2808312" cy="2462213"/>
          </a:xfrm>
          <a:prstGeom prst="rect">
            <a:avLst/>
          </a:prstGeom>
          <a:noFill/>
        </p:spPr>
        <p:txBody>
          <a:bodyPr wrap="square" rtlCol="0">
            <a:spAutoFit/>
          </a:bodyPr>
          <a:lstStyle/>
          <a:p>
            <a:pPr marL="285750" indent="-285750">
              <a:buFont typeface="Wingdings" panose="05000000000000000000" pitchFamily="2" charset="2"/>
              <a:buChar char="v"/>
            </a:pPr>
            <a:r>
              <a:rPr lang="en-GB" sz="1400" dirty="0"/>
              <a:t>Interpreting </a:t>
            </a:r>
            <a:r>
              <a:rPr lang="en-GB" sz="1400" dirty="0" err="1"/>
              <a:t>mIHC</a:t>
            </a:r>
            <a:r>
              <a:rPr lang="en-GB" sz="1400" dirty="0"/>
              <a:t>-stained images is a </a:t>
            </a:r>
            <a:r>
              <a:rPr lang="en-GB" sz="1400" dirty="0">
                <a:solidFill>
                  <a:srgbClr val="FF0000"/>
                </a:solidFill>
              </a:rPr>
              <a:t>labour-intensive </a:t>
            </a:r>
            <a:r>
              <a:rPr lang="en-GB" sz="1400" dirty="0"/>
              <a:t>process that requires significant </a:t>
            </a:r>
            <a:r>
              <a:rPr lang="en-GB" sz="1400" dirty="0">
                <a:solidFill>
                  <a:srgbClr val="FF0000"/>
                </a:solidFill>
              </a:rPr>
              <a:t>expertise</a:t>
            </a:r>
            <a:r>
              <a:rPr lang="en-GB" sz="1400" dirty="0"/>
              <a:t>.</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interpretation involves identifying positive cell groups and subtyping them, which requires </a:t>
            </a:r>
            <a:r>
              <a:rPr lang="en-GB" sz="1400" dirty="0">
                <a:solidFill>
                  <a:srgbClr val="FF0000"/>
                </a:solidFill>
              </a:rPr>
              <a:t>precise thresholding</a:t>
            </a:r>
            <a:r>
              <a:rPr lang="en-GB" sz="1400" dirty="0"/>
              <a:t> of staining intensity.</a:t>
            </a:r>
          </a:p>
        </p:txBody>
      </p:sp>
      <p:sp>
        <p:nvSpPr>
          <p:cNvPr id="47" name="TextBox 46">
            <a:extLst>
              <a:ext uri="{FF2B5EF4-FFF2-40B4-BE49-F238E27FC236}">
                <a16:creationId xmlns:a16="http://schemas.microsoft.com/office/drawing/2014/main" id="{86B105E7-D39F-C555-1C2F-5A660CD0F3A5}"/>
              </a:ext>
            </a:extLst>
          </p:cNvPr>
          <p:cNvSpPr txBox="1"/>
          <p:nvPr/>
        </p:nvSpPr>
        <p:spPr>
          <a:xfrm>
            <a:off x="551384" y="4929318"/>
            <a:ext cx="10441160" cy="369332"/>
          </a:xfrm>
          <a:prstGeom prst="rect">
            <a:avLst/>
          </a:prstGeom>
          <a:noFill/>
        </p:spPr>
        <p:txBody>
          <a:bodyPr wrap="square" rtlCol="0">
            <a:spAutoFit/>
          </a:bodyPr>
          <a:lstStyle/>
          <a:p>
            <a:r>
              <a:rPr lang="en-US" b="1" dirty="0"/>
              <a:t>Thesis Contents</a:t>
            </a:r>
          </a:p>
        </p:txBody>
      </p:sp>
      <p:sp>
        <p:nvSpPr>
          <p:cNvPr id="49" name="TextBox 48">
            <a:extLst>
              <a:ext uri="{FF2B5EF4-FFF2-40B4-BE49-F238E27FC236}">
                <a16:creationId xmlns:a16="http://schemas.microsoft.com/office/drawing/2014/main" id="{CDEBABA9-184C-0760-2DAF-2B779D2B7CCF}"/>
              </a:ext>
            </a:extLst>
          </p:cNvPr>
          <p:cNvSpPr txBox="1"/>
          <p:nvPr/>
        </p:nvSpPr>
        <p:spPr>
          <a:xfrm>
            <a:off x="609910" y="5323984"/>
            <a:ext cx="7214282" cy="738664"/>
          </a:xfrm>
          <a:prstGeom prst="rect">
            <a:avLst/>
          </a:prstGeom>
          <a:noFill/>
        </p:spPr>
        <p:txBody>
          <a:bodyPr wrap="square" rtlCol="0">
            <a:spAutoFit/>
          </a:bodyPr>
          <a:lstStyle/>
          <a:p>
            <a:pPr marL="285750" indent="-285750">
              <a:buFont typeface="Wingdings" panose="05000000000000000000" pitchFamily="2" charset="2"/>
              <a:buChar char="v"/>
            </a:pPr>
            <a:r>
              <a:rPr lang="en-GB" sz="1400" b="1" dirty="0"/>
              <a:t>Adaptive Thresholding Method for </a:t>
            </a:r>
            <a:r>
              <a:rPr lang="en-GB" sz="1400" b="1" dirty="0" err="1"/>
              <a:t>mIF</a:t>
            </a:r>
            <a:r>
              <a:rPr lang="en-GB" sz="1400" b="1" dirty="0"/>
              <a:t>/</a:t>
            </a:r>
            <a:r>
              <a:rPr lang="en-GB" sz="1400" b="1" dirty="0" err="1"/>
              <a:t>mIHC</a:t>
            </a:r>
            <a:r>
              <a:rPr lang="en-GB" sz="1400" b="1" dirty="0"/>
              <a:t> Marker Intensity Thresholding.</a:t>
            </a:r>
          </a:p>
          <a:p>
            <a:endParaRPr lang="en-US" sz="1400" b="1" dirty="0"/>
          </a:p>
          <a:p>
            <a:pPr marL="285750" indent="-285750">
              <a:buFont typeface="Wingdings" panose="05000000000000000000" pitchFamily="2" charset="2"/>
              <a:buChar char="v"/>
            </a:pPr>
            <a:r>
              <a:rPr lang="en-GB" sz="1400" b="1" dirty="0"/>
              <a:t>Deep Learning-Based Method for H&amp;E to </a:t>
            </a:r>
            <a:r>
              <a:rPr lang="en-GB" sz="1400" b="1" dirty="0" err="1"/>
              <a:t>mIF</a:t>
            </a:r>
            <a:r>
              <a:rPr lang="en-GB" sz="1400" b="1" dirty="0"/>
              <a:t>/</a:t>
            </a:r>
            <a:r>
              <a:rPr lang="en-GB" sz="1400" b="1" dirty="0" err="1"/>
              <a:t>mIHC</a:t>
            </a:r>
            <a:r>
              <a:rPr lang="en-GB" sz="1400" b="1" dirty="0"/>
              <a:t> Image Stain Translation.</a:t>
            </a:r>
            <a:endParaRPr lang="en-US" sz="1400" b="1" dirty="0"/>
          </a:p>
        </p:txBody>
      </p:sp>
      <p:sp>
        <p:nvSpPr>
          <p:cNvPr id="58" name="Arrow: Curved Left 57">
            <a:extLst>
              <a:ext uri="{FF2B5EF4-FFF2-40B4-BE49-F238E27FC236}">
                <a16:creationId xmlns:a16="http://schemas.microsoft.com/office/drawing/2014/main" id="{11425205-7338-15FA-2BCE-3A7F68621CAA}"/>
              </a:ext>
            </a:extLst>
          </p:cNvPr>
          <p:cNvSpPr/>
          <p:nvPr/>
        </p:nvSpPr>
        <p:spPr>
          <a:xfrm>
            <a:off x="7600527" y="5434559"/>
            <a:ext cx="360040" cy="576064"/>
          </a:xfrm>
          <a:prstGeom prst="curvedLef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b="1" dirty="0">
              <a:ln/>
              <a:solidFill>
                <a:schemeClr val="accent4"/>
              </a:solidFill>
            </a:endParaRPr>
          </a:p>
        </p:txBody>
      </p:sp>
      <p:sp>
        <p:nvSpPr>
          <p:cNvPr id="59" name="TextBox 58">
            <a:extLst>
              <a:ext uri="{FF2B5EF4-FFF2-40B4-BE49-F238E27FC236}">
                <a16:creationId xmlns:a16="http://schemas.microsoft.com/office/drawing/2014/main" id="{51C85B71-D46B-6EDE-B8D3-5FF443A08BBF}"/>
              </a:ext>
            </a:extLst>
          </p:cNvPr>
          <p:cNvSpPr txBox="1"/>
          <p:nvPr/>
        </p:nvSpPr>
        <p:spPr>
          <a:xfrm>
            <a:off x="8040216" y="5517613"/>
            <a:ext cx="1224136" cy="369332"/>
          </a:xfrm>
          <a:prstGeom prst="rect">
            <a:avLst/>
          </a:prstGeom>
          <a:noFill/>
          <a:ln w="19050">
            <a:solidFill>
              <a:srgbClr val="7800A2"/>
            </a:solidFill>
            <a:prstDash val="dash"/>
          </a:ln>
        </p:spPr>
        <p:txBody>
          <a:bodyPr wrap="square" rtlCol="0">
            <a:spAutoFit/>
          </a:bodyPr>
          <a:lstStyle/>
          <a:p>
            <a:r>
              <a:rPr lang="en-US" dirty="0"/>
              <a:t>Validation</a:t>
            </a:r>
          </a:p>
        </p:txBody>
      </p:sp>
    </p:spTree>
    <p:extLst>
      <p:ext uri="{BB962C8B-B14F-4D97-AF65-F5344CB8AC3E}">
        <p14:creationId xmlns:p14="http://schemas.microsoft.com/office/powerpoint/2010/main" val="2090204367"/>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145E3-4980-E0BD-654A-59A5551FD7D9}"/>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EA1B9F9-F363-8A95-D48A-96414B45381C}"/>
              </a:ext>
            </a:extLst>
          </p:cNvPr>
          <p:cNvSpPr/>
          <p:nvPr/>
        </p:nvSpPr>
        <p:spPr>
          <a:xfrm>
            <a:off x="493440" y="4646712"/>
            <a:ext cx="11205120" cy="39110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2D8401E-0507-5E22-760B-60CFE9DF7F0F}"/>
              </a:ext>
            </a:extLst>
          </p:cNvPr>
          <p:cNvSpPr/>
          <p:nvPr/>
        </p:nvSpPr>
        <p:spPr>
          <a:xfrm>
            <a:off x="493440" y="3573016"/>
            <a:ext cx="11205120" cy="91776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8B1D1AF-17CD-9699-F24E-8944827452D5}"/>
              </a:ext>
            </a:extLst>
          </p:cNvPr>
          <p:cNvSpPr/>
          <p:nvPr/>
        </p:nvSpPr>
        <p:spPr>
          <a:xfrm>
            <a:off x="499387" y="2690584"/>
            <a:ext cx="11205120" cy="72008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834788D-C06B-567C-CA95-75F5A59874A6}"/>
              </a:ext>
            </a:extLst>
          </p:cNvPr>
          <p:cNvSpPr/>
          <p:nvPr/>
        </p:nvSpPr>
        <p:spPr>
          <a:xfrm>
            <a:off x="505094" y="1826488"/>
            <a:ext cx="11205120" cy="72008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343A073-CDF0-9457-1F0E-BCC9D5BF84C2}"/>
              </a:ext>
            </a:extLst>
          </p:cNvPr>
          <p:cNvSpPr>
            <a:spLocks noGrp="1"/>
          </p:cNvSpPr>
          <p:nvPr>
            <p:ph type="sldNum" sz="quarter" idx="12"/>
          </p:nvPr>
        </p:nvSpPr>
        <p:spPr/>
        <p:txBody>
          <a:bodyPr/>
          <a:lstStyle/>
          <a:p>
            <a:fld id="{47C51FE3-7623-4EAD-B2F3-330393A65E73}" type="slidenum">
              <a:rPr lang="en-US" smtClean="0"/>
              <a:t>6</a:t>
            </a:fld>
            <a:endParaRPr lang="en-US"/>
          </a:p>
        </p:txBody>
      </p:sp>
      <p:sp>
        <p:nvSpPr>
          <p:cNvPr id="3" name="Title 1">
            <a:extLst>
              <a:ext uri="{FF2B5EF4-FFF2-40B4-BE49-F238E27FC236}">
                <a16:creationId xmlns:a16="http://schemas.microsoft.com/office/drawing/2014/main" id="{10A5E833-21EF-BDEA-BB78-60FB94229369}"/>
              </a:ext>
            </a:extLst>
          </p:cNvPr>
          <p:cNvSpPr txBox="1"/>
          <p:nvPr/>
        </p:nvSpPr>
        <p:spPr bwMode="auto">
          <a:xfrm>
            <a:off x="2423592" y="269776"/>
            <a:ext cx="439248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Thesis structure</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
        <p:nvSpPr>
          <p:cNvPr id="4" name="TextBox 3">
            <a:extLst>
              <a:ext uri="{FF2B5EF4-FFF2-40B4-BE49-F238E27FC236}">
                <a16:creationId xmlns:a16="http://schemas.microsoft.com/office/drawing/2014/main" id="{78B76FE8-8768-0526-C67F-97AA3F554B9B}"/>
              </a:ext>
            </a:extLst>
          </p:cNvPr>
          <p:cNvSpPr txBox="1"/>
          <p:nvPr/>
        </p:nvSpPr>
        <p:spPr>
          <a:xfrm>
            <a:off x="505094" y="1898496"/>
            <a:ext cx="11305256" cy="3139321"/>
          </a:xfrm>
          <a:prstGeom prst="rect">
            <a:avLst/>
          </a:prstGeom>
          <a:noFill/>
        </p:spPr>
        <p:txBody>
          <a:bodyPr wrap="square" rtlCol="0">
            <a:spAutoFit/>
          </a:bodyPr>
          <a:lstStyle/>
          <a:p>
            <a:pPr marL="285750" indent="-285750">
              <a:buFont typeface="Wingdings" panose="05000000000000000000" pitchFamily="2" charset="2"/>
              <a:buChar char="q"/>
            </a:pPr>
            <a:r>
              <a:rPr lang="en-US" dirty="0"/>
              <a:t>Introduction</a:t>
            </a:r>
          </a:p>
          <a:p>
            <a:pPr marL="285750" indent="-285750">
              <a:buFont typeface="Wingdings" panose="05000000000000000000" pitchFamily="2" charset="2"/>
              <a:buChar char="q"/>
            </a:pPr>
            <a:r>
              <a:rPr lang="en-US" dirty="0"/>
              <a:t>Literature Review</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GB" dirty="0"/>
              <a:t>An Adaptive Thresholding Method for </a:t>
            </a:r>
            <a:r>
              <a:rPr lang="en-GB" dirty="0" err="1"/>
              <a:t>mIHC</a:t>
            </a:r>
            <a:r>
              <a:rPr lang="en-GB" dirty="0"/>
              <a:t>/</a:t>
            </a:r>
            <a:r>
              <a:rPr lang="en-GB" dirty="0" err="1"/>
              <a:t>mIF</a:t>
            </a:r>
            <a:r>
              <a:rPr lang="en-GB" dirty="0"/>
              <a:t> Analysis</a:t>
            </a:r>
            <a:endParaRPr lang="en-US" dirty="0"/>
          </a:p>
          <a:p>
            <a:pPr marL="285750" indent="-285750">
              <a:buFont typeface="Wingdings" panose="05000000000000000000" pitchFamily="2" charset="2"/>
              <a:buChar char="q"/>
            </a:pPr>
            <a:r>
              <a:rPr lang="en-GB" dirty="0"/>
              <a:t>Application of the Adaptive Thresholding Method in Prediction of Prognosis in Melanoma</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Transformer-Based Network for H&amp;E to Multiplexed Immunohistochemistry Stain Translation</a:t>
            </a:r>
          </a:p>
          <a:p>
            <a:pPr marL="285750" indent="-285750">
              <a:buFont typeface="Wingdings" panose="05000000000000000000" pitchFamily="2" charset="2"/>
              <a:buChar char="q"/>
            </a:pPr>
            <a:r>
              <a:rPr lang="en-GB" dirty="0"/>
              <a:t>CNN-Transformers Dual-Branch Network for H&amp;E to Multiplexed Immunohistochemistry Stain Translation</a:t>
            </a:r>
          </a:p>
          <a:p>
            <a:pPr marL="285750" indent="-285750">
              <a:buFont typeface="Wingdings" panose="05000000000000000000" pitchFamily="2" charset="2"/>
              <a:buChar char="q"/>
            </a:pPr>
            <a:r>
              <a:rPr lang="en-GB" dirty="0"/>
              <a:t>Exploration of the Generalization Ability of the Stain Translation Method on a Hodgkin Lymphoma Dataset</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US" dirty="0"/>
              <a:t>Conclusion</a:t>
            </a:r>
          </a:p>
        </p:txBody>
      </p:sp>
    </p:spTree>
    <p:extLst>
      <p:ext uri="{BB962C8B-B14F-4D97-AF65-F5344CB8AC3E}">
        <p14:creationId xmlns:p14="http://schemas.microsoft.com/office/powerpoint/2010/main" val="3678885323"/>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C51FE3-7623-4EAD-B2F3-330393A65E73}" type="slidenum">
              <a:rPr lang="en-US" smtClean="0"/>
              <a:t>7</a:t>
            </a:fld>
            <a:endParaRPr lang="en-US"/>
          </a:p>
        </p:txBody>
      </p:sp>
      <p:sp>
        <p:nvSpPr>
          <p:cNvPr id="3" name="Title 1"/>
          <p:cNvSpPr txBox="1"/>
          <p:nvPr/>
        </p:nvSpPr>
        <p:spPr bwMode="auto">
          <a:xfrm>
            <a:off x="2351584" y="548680"/>
            <a:ext cx="8496944"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dirty="0">
                <a:solidFill>
                  <a:sysClr val="windowText" lastClr="000000"/>
                </a:solidFill>
              </a:rPr>
              <a:t>Chapter3: </a:t>
            </a:r>
            <a:r>
              <a:rPr lang="en-GB" sz="2000" dirty="0"/>
              <a:t>An Adaptive Thresholding Method for </a:t>
            </a:r>
            <a:r>
              <a:rPr lang="en-GB" sz="2000" dirty="0" err="1"/>
              <a:t>mIHC</a:t>
            </a:r>
            <a:r>
              <a:rPr lang="en-GB" sz="2000" dirty="0"/>
              <a:t>/</a:t>
            </a:r>
            <a:r>
              <a:rPr lang="en-GB" sz="2000" dirty="0" err="1"/>
              <a:t>mIF</a:t>
            </a:r>
            <a:r>
              <a:rPr lang="en-GB" sz="2000" dirty="0"/>
              <a:t> Analysis</a:t>
            </a:r>
            <a:endParaRPr lang="en-US" sz="2000" dirty="0"/>
          </a:p>
        </p:txBody>
      </p:sp>
      <p:pic>
        <p:nvPicPr>
          <p:cNvPr id="5" name="Picture 4" descr="A screenshot of a computer&#10;&#10;Description automatically generated">
            <a:extLst>
              <a:ext uri="{FF2B5EF4-FFF2-40B4-BE49-F238E27FC236}">
                <a16:creationId xmlns:a16="http://schemas.microsoft.com/office/drawing/2014/main" id="{6F459C64-0567-7688-CF89-3C23D6CF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352" y="1700808"/>
            <a:ext cx="11737304" cy="1923386"/>
          </a:xfrm>
          <a:prstGeom prst="rect">
            <a:avLst/>
          </a:prstGeom>
        </p:spPr>
      </p:pic>
      <p:sp>
        <p:nvSpPr>
          <p:cNvPr id="6" name="TextBox 5">
            <a:extLst>
              <a:ext uri="{FF2B5EF4-FFF2-40B4-BE49-F238E27FC236}">
                <a16:creationId xmlns:a16="http://schemas.microsoft.com/office/drawing/2014/main" id="{3BF05FD5-D912-D253-B658-47DE4F30F396}"/>
              </a:ext>
            </a:extLst>
          </p:cNvPr>
          <p:cNvSpPr txBox="1"/>
          <p:nvPr/>
        </p:nvSpPr>
        <p:spPr>
          <a:xfrm>
            <a:off x="263352" y="1347773"/>
            <a:ext cx="2736304" cy="369332"/>
          </a:xfrm>
          <a:prstGeom prst="rect">
            <a:avLst/>
          </a:prstGeom>
          <a:noFill/>
        </p:spPr>
        <p:txBody>
          <a:bodyPr wrap="square" rtlCol="0">
            <a:spAutoFit/>
          </a:bodyPr>
          <a:lstStyle/>
          <a:p>
            <a:r>
              <a:rPr lang="en-US" dirty="0"/>
              <a:t>Cell phenotyping pipeline</a:t>
            </a:r>
          </a:p>
        </p:txBody>
      </p:sp>
      <p:sp>
        <p:nvSpPr>
          <p:cNvPr id="7" name="Rectangle 6">
            <a:extLst>
              <a:ext uri="{FF2B5EF4-FFF2-40B4-BE49-F238E27FC236}">
                <a16:creationId xmlns:a16="http://schemas.microsoft.com/office/drawing/2014/main" id="{C9D0E6D5-5329-9446-73A9-54F02A3A78E7}"/>
              </a:ext>
            </a:extLst>
          </p:cNvPr>
          <p:cNvSpPr/>
          <p:nvPr/>
        </p:nvSpPr>
        <p:spPr>
          <a:xfrm>
            <a:off x="5015880" y="1628800"/>
            <a:ext cx="4176464" cy="2088232"/>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QQ录屏20241205165316">
            <a:hlinkClick r:id="" action="ppaction://media"/>
            <a:extLst>
              <a:ext uri="{FF2B5EF4-FFF2-40B4-BE49-F238E27FC236}">
                <a16:creationId xmlns:a16="http://schemas.microsoft.com/office/drawing/2014/main" id="{5AEF9062-EC9A-B9EC-93C0-9B221BDCBCD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439816" y="4070067"/>
            <a:ext cx="4367766" cy="2461676"/>
          </a:xfrm>
          <a:prstGeom prst="rect">
            <a:avLst/>
          </a:prstGeom>
          <a:ln>
            <a:solidFill>
              <a:srgbClr val="FF0000"/>
            </a:solidFill>
          </a:ln>
        </p:spPr>
      </p:pic>
      <p:sp>
        <p:nvSpPr>
          <p:cNvPr id="16" name="TextBox 15">
            <a:extLst>
              <a:ext uri="{FF2B5EF4-FFF2-40B4-BE49-F238E27FC236}">
                <a16:creationId xmlns:a16="http://schemas.microsoft.com/office/drawing/2014/main" id="{1C4E5F90-B93F-C1EB-E758-C74712DC8814}"/>
              </a:ext>
            </a:extLst>
          </p:cNvPr>
          <p:cNvSpPr txBox="1"/>
          <p:nvPr/>
        </p:nvSpPr>
        <p:spPr>
          <a:xfrm>
            <a:off x="407368" y="4146743"/>
            <a:ext cx="4104456" cy="2308324"/>
          </a:xfrm>
          <a:prstGeom prst="rect">
            <a:avLst/>
          </a:prstGeom>
          <a:noFill/>
        </p:spPr>
        <p:txBody>
          <a:bodyPr wrap="square" rtlCol="0">
            <a:spAutoFit/>
          </a:bodyPr>
          <a:lstStyle/>
          <a:p>
            <a:pPr marL="285750" indent="-285750">
              <a:buFont typeface="Wingdings" panose="05000000000000000000" pitchFamily="2" charset="2"/>
              <a:buChar char="Ø"/>
            </a:pPr>
            <a:r>
              <a:rPr lang="en-GB" dirty="0"/>
              <a:t>cell phenotyping involves identifying each cell from the image data and applying </a:t>
            </a:r>
            <a:r>
              <a:rPr lang="en-GB" dirty="0">
                <a:solidFill>
                  <a:srgbClr val="FF0000"/>
                </a:solidFill>
              </a:rPr>
              <a:t>intensity thresholding </a:t>
            </a:r>
            <a:r>
              <a:rPr lang="en-GB" dirty="0"/>
              <a:t>to determine cell positivity.</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dirty="0"/>
              <a:t>Manual thresholding requires </a:t>
            </a:r>
            <a:r>
              <a:rPr lang="en-GB" dirty="0">
                <a:solidFill>
                  <a:srgbClr val="FF0000"/>
                </a:solidFill>
              </a:rPr>
              <a:t>specialised expertise </a:t>
            </a:r>
            <a:r>
              <a:rPr lang="en-GB" dirty="0"/>
              <a:t>and it is a </a:t>
            </a:r>
            <a:r>
              <a:rPr lang="en-GB" dirty="0">
                <a:solidFill>
                  <a:srgbClr val="FF0000"/>
                </a:solidFill>
              </a:rPr>
              <a:t>time-consuming</a:t>
            </a:r>
            <a:r>
              <a:rPr lang="en-GB" dirty="0"/>
              <a:t> process.</a:t>
            </a:r>
            <a:endParaRPr lang="en-US" dirty="0"/>
          </a:p>
        </p:txBody>
      </p:sp>
      <p:sp>
        <p:nvSpPr>
          <p:cNvPr id="17" name="Arrow: Right 16">
            <a:extLst>
              <a:ext uri="{FF2B5EF4-FFF2-40B4-BE49-F238E27FC236}">
                <a16:creationId xmlns:a16="http://schemas.microsoft.com/office/drawing/2014/main" id="{CAD39342-2DFE-D135-203C-1E81A0DBD20B}"/>
              </a:ext>
            </a:extLst>
          </p:cNvPr>
          <p:cNvSpPr/>
          <p:nvPr/>
        </p:nvSpPr>
        <p:spPr>
          <a:xfrm>
            <a:off x="8923655" y="4941168"/>
            <a:ext cx="216024" cy="720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F968CACF-A681-9EB4-BEFB-F33B740DAAC5}"/>
              </a:ext>
            </a:extLst>
          </p:cNvPr>
          <p:cNvSpPr/>
          <p:nvPr/>
        </p:nvSpPr>
        <p:spPr>
          <a:xfrm rot="5400000">
            <a:off x="6636060" y="3547427"/>
            <a:ext cx="216024" cy="720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CC1672B-DD95-D91D-2D49-0102E4974C21}"/>
              </a:ext>
            </a:extLst>
          </p:cNvPr>
          <p:cNvSpPr txBox="1"/>
          <p:nvPr/>
        </p:nvSpPr>
        <p:spPr>
          <a:xfrm>
            <a:off x="9211430" y="4636585"/>
            <a:ext cx="2952328" cy="1200329"/>
          </a:xfrm>
          <a:prstGeom prst="rect">
            <a:avLst/>
          </a:prstGeom>
          <a:noFill/>
          <a:ln w="19050">
            <a:solidFill>
              <a:srgbClr val="FF0000"/>
            </a:solidFill>
            <a:prstDash val="dash"/>
          </a:ln>
        </p:spPr>
        <p:txBody>
          <a:bodyPr wrap="square" rtlCol="0">
            <a:spAutoFit/>
          </a:bodyPr>
          <a:lstStyle/>
          <a:p>
            <a:r>
              <a:rPr lang="en-US" dirty="0"/>
              <a:t>Aim:</a:t>
            </a:r>
          </a:p>
          <a:p>
            <a:pPr marL="285750" indent="-285750">
              <a:buFont typeface="Wingdings" panose="05000000000000000000" pitchFamily="2" charset="2"/>
              <a:buChar char="v"/>
            </a:pPr>
            <a:r>
              <a:rPr lang="en-GB" dirty="0"/>
              <a:t>Develop a reproducible and accurate systematic thresholding method.</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C51FE3-7623-4EAD-B2F3-330393A65E73}" type="slidenum">
              <a:rPr lang="en-US" smtClean="0"/>
              <a:t>8</a:t>
            </a:fld>
            <a:endParaRPr lang="en-US"/>
          </a:p>
        </p:txBody>
      </p:sp>
      <p:sp>
        <p:nvSpPr>
          <p:cNvPr id="4" name="Title 1">
            <a:extLst>
              <a:ext uri="{FF2B5EF4-FFF2-40B4-BE49-F238E27FC236}">
                <a16:creationId xmlns:a16="http://schemas.microsoft.com/office/drawing/2014/main" id="{90A9FAB6-5773-7BF7-AC85-E8948B3FE038}"/>
              </a:ext>
            </a:extLst>
          </p:cNvPr>
          <p:cNvSpPr txBox="1"/>
          <p:nvPr/>
        </p:nvSpPr>
        <p:spPr bwMode="auto">
          <a:xfrm>
            <a:off x="2351584" y="548680"/>
            <a:ext cx="8496944"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dirty="0">
                <a:solidFill>
                  <a:sysClr val="windowText" lastClr="000000"/>
                </a:solidFill>
              </a:rPr>
              <a:t>Chapter3: </a:t>
            </a:r>
            <a:r>
              <a:rPr lang="en-GB" sz="2000" dirty="0"/>
              <a:t>An Adaptive Thresholding Method for </a:t>
            </a:r>
            <a:r>
              <a:rPr lang="en-GB" sz="2000" dirty="0" err="1"/>
              <a:t>mIHC</a:t>
            </a:r>
            <a:r>
              <a:rPr lang="en-GB" sz="2000" dirty="0"/>
              <a:t>/</a:t>
            </a:r>
            <a:r>
              <a:rPr lang="en-GB" sz="2000" dirty="0" err="1"/>
              <a:t>mIF</a:t>
            </a:r>
            <a:r>
              <a:rPr lang="en-GB" sz="2000" dirty="0"/>
              <a:t> Analysis</a:t>
            </a:r>
            <a:endParaRPr lang="en-US" sz="2000" dirty="0"/>
          </a:p>
        </p:txBody>
      </p:sp>
      <p:sp>
        <p:nvSpPr>
          <p:cNvPr id="8" name="TextBox 7">
            <a:extLst>
              <a:ext uri="{FF2B5EF4-FFF2-40B4-BE49-F238E27FC236}">
                <a16:creationId xmlns:a16="http://schemas.microsoft.com/office/drawing/2014/main" id="{A2BC44D9-7B5D-B15E-75D9-4902199D42AF}"/>
              </a:ext>
            </a:extLst>
          </p:cNvPr>
          <p:cNvSpPr txBox="1"/>
          <p:nvPr/>
        </p:nvSpPr>
        <p:spPr>
          <a:xfrm>
            <a:off x="551384" y="1484784"/>
            <a:ext cx="4176464" cy="2339102"/>
          </a:xfrm>
          <a:prstGeom prst="rect">
            <a:avLst/>
          </a:prstGeom>
          <a:noFill/>
        </p:spPr>
        <p:txBody>
          <a:bodyPr wrap="square" rtlCol="0">
            <a:spAutoFit/>
          </a:bodyPr>
          <a:lstStyle/>
          <a:p>
            <a:r>
              <a:rPr lang="en-US" sz="1400" dirty="0"/>
              <a:t>Methodologies:</a:t>
            </a:r>
          </a:p>
          <a:p>
            <a:pPr marL="285750" indent="-285750">
              <a:buFont typeface="Wingdings" panose="05000000000000000000" pitchFamily="2" charset="2"/>
              <a:buChar char="q"/>
            </a:pPr>
            <a:r>
              <a:rPr lang="en-US" sz="1200" b="1" dirty="0"/>
              <a:t>Problem Identification</a:t>
            </a:r>
            <a:r>
              <a:rPr lang="en-US" sz="1200" dirty="0"/>
              <a:t>: </a:t>
            </a:r>
            <a:r>
              <a:rPr lang="en-GB" sz="1200" dirty="0"/>
              <a:t>Evaluate the performance of existing thresholding methods, such as Otsu, against manual thresholding results.</a:t>
            </a:r>
          </a:p>
          <a:p>
            <a:pPr marL="285750" indent="-285750">
              <a:buFont typeface="Wingdings" panose="05000000000000000000" pitchFamily="2" charset="2"/>
              <a:buChar char="q"/>
            </a:pPr>
            <a:r>
              <a:rPr lang="en-US" sz="1200" b="1" dirty="0"/>
              <a:t>Method Development</a:t>
            </a:r>
            <a:r>
              <a:rPr lang="en-US" sz="1200" dirty="0"/>
              <a:t>: </a:t>
            </a:r>
            <a:r>
              <a:rPr lang="en-GB" sz="1200" dirty="0"/>
              <a:t>Propose an adaptive thresholding method based on a Bayesian Gaussian Mixture Model; assess the impact of various data preprocessing techniques.</a:t>
            </a:r>
            <a:endParaRPr lang="en-US" sz="1200" dirty="0"/>
          </a:p>
          <a:p>
            <a:pPr marL="285750" indent="-285750">
              <a:buFont typeface="Wingdings" panose="05000000000000000000" pitchFamily="2" charset="2"/>
              <a:buChar char="q"/>
            </a:pPr>
            <a:r>
              <a:rPr lang="en-US" sz="1200" b="1" dirty="0"/>
              <a:t>Method Evaluation</a:t>
            </a:r>
            <a:r>
              <a:rPr lang="en-US" sz="1200" dirty="0"/>
              <a:t>: </a:t>
            </a:r>
            <a:r>
              <a:rPr lang="en-GB" sz="1200" dirty="0"/>
              <a:t>Compare the proposed method with 3 commonly used thresholding methods on 3 publicly available datasets. Visual and numerical results demonstrate its performance.</a:t>
            </a:r>
            <a:endParaRPr lang="en-US" sz="1200" dirty="0"/>
          </a:p>
        </p:txBody>
      </p:sp>
      <p:pic>
        <p:nvPicPr>
          <p:cNvPr id="10" name="Picture 9" descr="A collage of images of different colors&#10;&#10;Description automatically generated">
            <a:extLst>
              <a:ext uri="{FF2B5EF4-FFF2-40B4-BE49-F238E27FC236}">
                <a16:creationId xmlns:a16="http://schemas.microsoft.com/office/drawing/2014/main" id="{FF1DF0AC-9A40-1C7F-1D01-2DC3295198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7847" y="1124744"/>
            <a:ext cx="3750301" cy="5256584"/>
          </a:xfrm>
          <a:prstGeom prst="rect">
            <a:avLst/>
          </a:prstGeom>
          <a:ln>
            <a:solidFill>
              <a:srgbClr val="7800A2"/>
            </a:solidFill>
          </a:ln>
        </p:spPr>
      </p:pic>
      <p:pic>
        <p:nvPicPr>
          <p:cNvPr id="12" name="Picture 11" descr="A graph of different colored bars&#10;&#10;Description automatically generated with medium confidence">
            <a:extLst>
              <a:ext uri="{FF2B5EF4-FFF2-40B4-BE49-F238E27FC236}">
                <a16:creationId xmlns:a16="http://schemas.microsoft.com/office/drawing/2014/main" id="{01F2CF01-6FE3-DD1C-6E59-955B51D12C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4272" y="1124744"/>
            <a:ext cx="3160059" cy="5256584"/>
          </a:xfrm>
          <a:prstGeom prst="rect">
            <a:avLst/>
          </a:prstGeom>
          <a:ln>
            <a:solidFill>
              <a:srgbClr val="7800A2"/>
            </a:solidFill>
          </a:ln>
        </p:spPr>
      </p:pic>
      <p:pic>
        <p:nvPicPr>
          <p:cNvPr id="14" name="Picture 13" descr="A diagram of different cell markers&#10;&#10;Description automatically generated">
            <a:extLst>
              <a:ext uri="{FF2B5EF4-FFF2-40B4-BE49-F238E27FC236}">
                <a16:creationId xmlns:a16="http://schemas.microsoft.com/office/drawing/2014/main" id="{BDC681B1-F1F8-E1FC-E239-DA62F2058E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408" y="3823886"/>
            <a:ext cx="3700381" cy="2530058"/>
          </a:xfrm>
          <a:prstGeom prst="rect">
            <a:avLst/>
          </a:prstGeom>
          <a:ln>
            <a:solidFill>
              <a:srgbClr val="7800A2"/>
            </a:solidFill>
          </a:ln>
        </p:spPr>
      </p:pic>
      <p:sp>
        <p:nvSpPr>
          <p:cNvPr id="15" name="TextBox 14">
            <a:extLst>
              <a:ext uri="{FF2B5EF4-FFF2-40B4-BE49-F238E27FC236}">
                <a16:creationId xmlns:a16="http://schemas.microsoft.com/office/drawing/2014/main" id="{44FDAF6A-E273-BDDF-BB67-5F856C0BABF1}"/>
              </a:ext>
            </a:extLst>
          </p:cNvPr>
          <p:cNvSpPr txBox="1"/>
          <p:nvPr/>
        </p:nvSpPr>
        <p:spPr>
          <a:xfrm>
            <a:off x="839416" y="6433591"/>
            <a:ext cx="10657184" cy="307777"/>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The proposed thresholding method outperforms other methods, achieving the highest scores across all three datasets.</a:t>
            </a:r>
            <a:endParaRPr lang="en-US" sz="1400" dirty="0"/>
          </a:p>
        </p:txBody>
      </p:sp>
    </p:spTree>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C51FE3-7623-4EAD-B2F3-330393A65E73}" type="slidenum">
              <a:rPr lang="en-US" smtClean="0"/>
              <a:t>9</a:t>
            </a:fld>
            <a:endParaRPr lang="en-US"/>
          </a:p>
        </p:txBody>
      </p:sp>
      <p:sp>
        <p:nvSpPr>
          <p:cNvPr id="4" name="Title 1">
            <a:extLst>
              <a:ext uri="{FF2B5EF4-FFF2-40B4-BE49-F238E27FC236}">
                <a16:creationId xmlns:a16="http://schemas.microsoft.com/office/drawing/2014/main" id="{16402616-713E-8EA4-A2B1-EB4B3E8CAC66}"/>
              </a:ext>
            </a:extLst>
          </p:cNvPr>
          <p:cNvSpPr txBox="1"/>
          <p:nvPr/>
        </p:nvSpPr>
        <p:spPr bwMode="auto">
          <a:xfrm>
            <a:off x="2236331" y="558187"/>
            <a:ext cx="9721080"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dirty="0">
                <a:solidFill>
                  <a:sysClr val="windowText" lastClr="000000"/>
                </a:solidFill>
              </a:rPr>
              <a:t>Chapter 4: </a:t>
            </a:r>
            <a:r>
              <a:rPr lang="en-GB" sz="2000" dirty="0"/>
              <a:t>Application of the Adaptive Thresholding Method in Prediction of Prognosis in Melanoma</a:t>
            </a:r>
            <a:endParaRPr lang="en-US" sz="2000" dirty="0"/>
          </a:p>
        </p:txBody>
      </p:sp>
      <p:sp>
        <p:nvSpPr>
          <p:cNvPr id="7" name="TextBox 6">
            <a:extLst>
              <a:ext uri="{FF2B5EF4-FFF2-40B4-BE49-F238E27FC236}">
                <a16:creationId xmlns:a16="http://schemas.microsoft.com/office/drawing/2014/main" id="{C2B1FB22-CB4D-03E0-8CFC-8B33376A2DCC}"/>
              </a:ext>
            </a:extLst>
          </p:cNvPr>
          <p:cNvSpPr txBox="1"/>
          <p:nvPr/>
        </p:nvSpPr>
        <p:spPr>
          <a:xfrm>
            <a:off x="409620" y="1319217"/>
            <a:ext cx="1656184" cy="369332"/>
          </a:xfrm>
          <a:prstGeom prst="rect">
            <a:avLst/>
          </a:prstGeom>
          <a:noFill/>
        </p:spPr>
        <p:txBody>
          <a:bodyPr wrap="square" rtlCol="0">
            <a:spAutoFit/>
          </a:bodyPr>
          <a:lstStyle/>
          <a:p>
            <a:r>
              <a:rPr lang="en-US" b="1" i="1" dirty="0">
                <a:solidFill>
                  <a:srgbClr val="7030A0"/>
                </a:solidFill>
              </a:rPr>
              <a:t>Background</a:t>
            </a:r>
          </a:p>
        </p:txBody>
      </p:sp>
      <p:sp>
        <p:nvSpPr>
          <p:cNvPr id="8" name="TextBox 7">
            <a:extLst>
              <a:ext uri="{FF2B5EF4-FFF2-40B4-BE49-F238E27FC236}">
                <a16:creationId xmlns:a16="http://schemas.microsoft.com/office/drawing/2014/main" id="{49E5C0F9-CD1F-F78F-9C96-FE62E16DC50B}"/>
              </a:ext>
            </a:extLst>
          </p:cNvPr>
          <p:cNvSpPr txBox="1"/>
          <p:nvPr/>
        </p:nvSpPr>
        <p:spPr>
          <a:xfrm>
            <a:off x="405750" y="3248852"/>
            <a:ext cx="1656184" cy="369332"/>
          </a:xfrm>
          <a:prstGeom prst="rect">
            <a:avLst/>
          </a:prstGeom>
          <a:noFill/>
        </p:spPr>
        <p:txBody>
          <a:bodyPr wrap="square" rtlCol="0">
            <a:spAutoFit/>
          </a:bodyPr>
          <a:lstStyle/>
          <a:p>
            <a:r>
              <a:rPr lang="en-US" b="1" i="1" dirty="0">
                <a:solidFill>
                  <a:srgbClr val="7030A0"/>
                </a:solidFill>
              </a:rPr>
              <a:t>Aim</a:t>
            </a:r>
          </a:p>
        </p:txBody>
      </p:sp>
      <p:sp>
        <p:nvSpPr>
          <p:cNvPr id="9" name="TextBox 8">
            <a:extLst>
              <a:ext uri="{FF2B5EF4-FFF2-40B4-BE49-F238E27FC236}">
                <a16:creationId xmlns:a16="http://schemas.microsoft.com/office/drawing/2014/main" id="{463C10AD-3048-E079-1CE2-E373B58E5F09}"/>
              </a:ext>
            </a:extLst>
          </p:cNvPr>
          <p:cNvSpPr txBox="1"/>
          <p:nvPr/>
        </p:nvSpPr>
        <p:spPr>
          <a:xfrm>
            <a:off x="6422966" y="1656244"/>
            <a:ext cx="1656184" cy="369332"/>
          </a:xfrm>
          <a:prstGeom prst="rect">
            <a:avLst/>
          </a:prstGeom>
          <a:noFill/>
        </p:spPr>
        <p:txBody>
          <a:bodyPr wrap="square" rtlCol="0">
            <a:spAutoFit/>
          </a:bodyPr>
          <a:lstStyle/>
          <a:p>
            <a:r>
              <a:rPr lang="en-US" b="1" i="1" dirty="0">
                <a:solidFill>
                  <a:srgbClr val="7030A0"/>
                </a:solidFill>
              </a:rPr>
              <a:t>General Idea</a:t>
            </a:r>
          </a:p>
        </p:txBody>
      </p:sp>
      <p:sp>
        <p:nvSpPr>
          <p:cNvPr id="11" name="Rectangle 10">
            <a:extLst>
              <a:ext uri="{FF2B5EF4-FFF2-40B4-BE49-F238E27FC236}">
                <a16:creationId xmlns:a16="http://schemas.microsoft.com/office/drawing/2014/main" id="{CB12B872-56D1-55B7-6C04-2CDBFD62E692}"/>
              </a:ext>
            </a:extLst>
          </p:cNvPr>
          <p:cNvSpPr/>
          <p:nvPr/>
        </p:nvSpPr>
        <p:spPr>
          <a:xfrm>
            <a:off x="405750" y="1355671"/>
            <a:ext cx="5841066" cy="1893180"/>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E9ED5DD-97A9-D9F2-B836-00D6641A7B09}"/>
              </a:ext>
            </a:extLst>
          </p:cNvPr>
          <p:cNvSpPr txBox="1"/>
          <p:nvPr/>
        </p:nvSpPr>
        <p:spPr>
          <a:xfrm>
            <a:off x="438722" y="1649253"/>
            <a:ext cx="5843043" cy="1477328"/>
          </a:xfrm>
          <a:prstGeom prst="rect">
            <a:avLst/>
          </a:prstGeom>
          <a:noFill/>
        </p:spPr>
        <p:txBody>
          <a:bodyPr wrap="square" rtlCol="0">
            <a:spAutoFit/>
          </a:bodyPr>
          <a:lstStyle/>
          <a:p>
            <a:pPr marL="285750" indent="-285750">
              <a:buFont typeface="Wingdings" panose="05000000000000000000" pitchFamily="2" charset="2"/>
              <a:buChar char="Ø"/>
            </a:pPr>
            <a:r>
              <a:rPr lang="en-GB" dirty="0"/>
              <a:t>Cell morphology reflects certain molecular signatures</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dirty="0"/>
              <a:t>Naevoid melanomas subtype shows better prognosis with features simulating maturation, including changes in cell size and distribution.</a:t>
            </a:r>
            <a:endParaRPr lang="en-US" dirty="0"/>
          </a:p>
        </p:txBody>
      </p:sp>
      <p:sp>
        <p:nvSpPr>
          <p:cNvPr id="13" name="TextBox 12">
            <a:extLst>
              <a:ext uri="{FF2B5EF4-FFF2-40B4-BE49-F238E27FC236}">
                <a16:creationId xmlns:a16="http://schemas.microsoft.com/office/drawing/2014/main" id="{2A74B8A0-0E0F-5A6F-5690-2AD302F8E927}"/>
              </a:ext>
            </a:extLst>
          </p:cNvPr>
          <p:cNvSpPr txBox="1"/>
          <p:nvPr/>
        </p:nvSpPr>
        <p:spPr>
          <a:xfrm>
            <a:off x="452808" y="3659926"/>
            <a:ext cx="5794008"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t>Develop a </a:t>
            </a:r>
            <a:r>
              <a:rPr lang="en-GB" dirty="0">
                <a:highlight>
                  <a:srgbClr val="FFFF00"/>
                </a:highlight>
              </a:rPr>
              <a:t>computational pipeline </a:t>
            </a:r>
            <a:r>
              <a:rPr lang="en-GB" dirty="0"/>
              <a:t>to analyse melanoma across the </a:t>
            </a:r>
            <a:r>
              <a:rPr lang="en-GB" dirty="0">
                <a:highlight>
                  <a:srgbClr val="FFFF00"/>
                </a:highlight>
              </a:rPr>
              <a:t>depth of the tumour</a:t>
            </a:r>
            <a:r>
              <a:rPr lang="en-GB" dirty="0"/>
              <a:t>. </a:t>
            </a:r>
          </a:p>
          <a:p>
            <a:pPr marL="285750" indent="-285750">
              <a:buFont typeface="Wingdings" panose="05000000000000000000" pitchFamily="2" charset="2"/>
              <a:buChar char="Ø"/>
            </a:pPr>
            <a:r>
              <a:rPr lang="en-GB" dirty="0"/>
              <a:t>Establish whether there are potential prognostic </a:t>
            </a:r>
            <a:r>
              <a:rPr lang="en-GB" dirty="0">
                <a:highlight>
                  <a:srgbClr val="FFFF00"/>
                </a:highlight>
              </a:rPr>
              <a:t>biomarkers</a:t>
            </a:r>
            <a:r>
              <a:rPr lang="en-GB" dirty="0"/>
              <a:t>:</a:t>
            </a:r>
          </a:p>
          <a:p>
            <a:pPr marL="742950" lvl="1" indent="-285750">
              <a:buFont typeface="Arial" panose="020B0604020202020204" pitchFamily="34" charset="0"/>
              <a:buChar char="•"/>
            </a:pPr>
            <a:r>
              <a:rPr lang="en-GB" dirty="0"/>
              <a:t>Proliferation</a:t>
            </a:r>
          </a:p>
          <a:p>
            <a:pPr marL="742950" lvl="1" indent="-285750">
              <a:buFont typeface="Arial" panose="020B0604020202020204" pitchFamily="34" charset="0"/>
              <a:buChar char="•"/>
            </a:pPr>
            <a:r>
              <a:rPr lang="en-GB" dirty="0"/>
              <a:t>Nuclear Morphology</a:t>
            </a:r>
          </a:p>
          <a:p>
            <a:pPr marL="285750" indent="-285750">
              <a:buFont typeface="Wingdings" panose="05000000000000000000" pitchFamily="2" charset="2"/>
              <a:buChar char="Ø"/>
            </a:pPr>
            <a:r>
              <a:rPr lang="en-GB" dirty="0"/>
              <a:t>Targeted hypotheses to enable a small cohort study</a:t>
            </a:r>
            <a:endParaRPr lang="en-US" dirty="0"/>
          </a:p>
        </p:txBody>
      </p:sp>
      <p:pic>
        <p:nvPicPr>
          <p:cNvPr id="14" name="Picture 13">
            <a:extLst>
              <a:ext uri="{FF2B5EF4-FFF2-40B4-BE49-F238E27FC236}">
                <a16:creationId xmlns:a16="http://schemas.microsoft.com/office/drawing/2014/main" id="{CC7EFEC5-C498-4A88-E9EB-026698A1334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5000"/>
                    </a14:imgEffect>
                    <a14:imgEffect>
                      <a14:saturation sat="213000"/>
                    </a14:imgEffect>
                  </a14:imgLayer>
                </a14:imgProps>
              </a:ext>
            </a:extLst>
          </a:blip>
          <a:stretch>
            <a:fillRect/>
          </a:stretch>
        </p:blipFill>
        <p:spPr>
          <a:xfrm>
            <a:off x="6478059" y="2034443"/>
            <a:ext cx="2567834" cy="1773687"/>
          </a:xfrm>
          <a:prstGeom prst="rect">
            <a:avLst/>
          </a:prstGeom>
        </p:spPr>
      </p:pic>
      <p:pic>
        <p:nvPicPr>
          <p:cNvPr id="15" name="Picture 14" descr="A colorfully colored image of a worm&#10;&#10;Description automatically generated with medium confidence">
            <a:extLst>
              <a:ext uri="{FF2B5EF4-FFF2-40B4-BE49-F238E27FC236}">
                <a16:creationId xmlns:a16="http://schemas.microsoft.com/office/drawing/2014/main" id="{EE1785ED-1BA7-0C6D-38E5-E68BA85759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095" t="24800" r="8519" b="22742"/>
          <a:stretch>
            <a:fillRect/>
          </a:stretch>
        </p:blipFill>
        <p:spPr>
          <a:xfrm>
            <a:off x="9375515" y="2025577"/>
            <a:ext cx="2601094" cy="1782554"/>
          </a:xfrm>
          <a:prstGeom prst="rect">
            <a:avLst/>
          </a:prstGeom>
          <a:ln w="12700">
            <a:solidFill>
              <a:schemeClr val="tx1"/>
            </a:solidFill>
          </a:ln>
        </p:spPr>
      </p:pic>
      <p:sp>
        <p:nvSpPr>
          <p:cNvPr id="16" name="Arrow: Right 15">
            <a:extLst>
              <a:ext uri="{FF2B5EF4-FFF2-40B4-BE49-F238E27FC236}">
                <a16:creationId xmlns:a16="http://schemas.microsoft.com/office/drawing/2014/main" id="{02CDAE5B-4CC4-6246-E105-3B678D87D7E5}"/>
              </a:ext>
            </a:extLst>
          </p:cNvPr>
          <p:cNvSpPr/>
          <p:nvPr/>
        </p:nvSpPr>
        <p:spPr>
          <a:xfrm>
            <a:off x="9082460" y="2449935"/>
            <a:ext cx="226132" cy="1008111"/>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DCFC672-7DDA-BB3B-A2B3-BC48582D3822}"/>
              </a:ext>
            </a:extLst>
          </p:cNvPr>
          <p:cNvSpPr/>
          <p:nvPr/>
        </p:nvSpPr>
        <p:spPr>
          <a:xfrm>
            <a:off x="6499568" y="4017163"/>
            <a:ext cx="2117107" cy="421434"/>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Spatial information</a:t>
            </a:r>
          </a:p>
        </p:txBody>
      </p:sp>
      <p:sp>
        <p:nvSpPr>
          <p:cNvPr id="18" name="Arrow: Right 17">
            <a:extLst>
              <a:ext uri="{FF2B5EF4-FFF2-40B4-BE49-F238E27FC236}">
                <a16:creationId xmlns:a16="http://schemas.microsoft.com/office/drawing/2014/main" id="{317D24E1-104D-2042-D3FB-0D548FC44FC9}"/>
              </a:ext>
            </a:extLst>
          </p:cNvPr>
          <p:cNvSpPr/>
          <p:nvPr/>
        </p:nvSpPr>
        <p:spPr>
          <a:xfrm>
            <a:off x="8729888" y="3990997"/>
            <a:ext cx="270282" cy="1052286"/>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2419911-2D0C-B288-2E4D-C3514402B92D}"/>
              </a:ext>
            </a:extLst>
          </p:cNvPr>
          <p:cNvSpPr/>
          <p:nvPr/>
        </p:nvSpPr>
        <p:spPr>
          <a:xfrm>
            <a:off x="6499568" y="4573024"/>
            <a:ext cx="2117107" cy="369332"/>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Clinical records</a:t>
            </a:r>
          </a:p>
        </p:txBody>
      </p:sp>
      <p:sp>
        <p:nvSpPr>
          <p:cNvPr id="20" name="Rectangle 19">
            <a:extLst>
              <a:ext uri="{FF2B5EF4-FFF2-40B4-BE49-F238E27FC236}">
                <a16:creationId xmlns:a16="http://schemas.microsoft.com/office/drawing/2014/main" id="{4E57F70A-9270-A69B-8632-6A1DFB469C39}"/>
              </a:ext>
            </a:extLst>
          </p:cNvPr>
          <p:cNvSpPr/>
          <p:nvPr/>
        </p:nvSpPr>
        <p:spPr>
          <a:xfrm>
            <a:off x="9113383" y="4262536"/>
            <a:ext cx="2567834" cy="42143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Survival analysis</a:t>
            </a:r>
          </a:p>
        </p:txBody>
      </p:sp>
      <p:sp>
        <p:nvSpPr>
          <p:cNvPr id="21" name="TextBox 20">
            <a:extLst>
              <a:ext uri="{FF2B5EF4-FFF2-40B4-BE49-F238E27FC236}">
                <a16:creationId xmlns:a16="http://schemas.microsoft.com/office/drawing/2014/main" id="{A6A3AC6B-12F7-CCB3-DF09-5F7347A92399}"/>
              </a:ext>
            </a:extLst>
          </p:cNvPr>
          <p:cNvSpPr txBox="1"/>
          <p:nvPr/>
        </p:nvSpPr>
        <p:spPr>
          <a:xfrm>
            <a:off x="9348577" y="1982109"/>
            <a:ext cx="1836047" cy="369332"/>
          </a:xfrm>
          <a:prstGeom prst="rect">
            <a:avLst/>
          </a:prstGeom>
          <a:noFill/>
        </p:spPr>
        <p:txBody>
          <a:bodyPr wrap="square">
            <a:spAutoFit/>
          </a:bodyPr>
          <a:lstStyle/>
          <a:p>
            <a:pPr algn="ctr"/>
            <a:r>
              <a:rPr lang="en-US" dirty="0">
                <a:solidFill>
                  <a:schemeClr val="tx1"/>
                </a:solidFill>
              </a:rPr>
              <a:t>Spatial analysis</a:t>
            </a:r>
          </a:p>
        </p:txBody>
      </p:sp>
      <p:sp>
        <p:nvSpPr>
          <p:cNvPr id="25" name="Rectangle 24">
            <a:extLst>
              <a:ext uri="{FF2B5EF4-FFF2-40B4-BE49-F238E27FC236}">
                <a16:creationId xmlns:a16="http://schemas.microsoft.com/office/drawing/2014/main" id="{7B737FF4-C448-167C-D3D5-E4134FB56265}"/>
              </a:ext>
            </a:extLst>
          </p:cNvPr>
          <p:cNvSpPr/>
          <p:nvPr/>
        </p:nvSpPr>
        <p:spPr>
          <a:xfrm>
            <a:off x="10423847" y="2286379"/>
            <a:ext cx="638241" cy="179028"/>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Superficial band</a:t>
            </a:r>
          </a:p>
        </p:txBody>
      </p:sp>
      <p:sp>
        <p:nvSpPr>
          <p:cNvPr id="26" name="Rectangle 25">
            <a:extLst>
              <a:ext uri="{FF2B5EF4-FFF2-40B4-BE49-F238E27FC236}">
                <a16:creationId xmlns:a16="http://schemas.microsoft.com/office/drawing/2014/main" id="{6B83B1F0-7A13-4FA8-DAE0-4341DE1F87FF}"/>
              </a:ext>
            </a:extLst>
          </p:cNvPr>
          <p:cNvSpPr/>
          <p:nvPr/>
        </p:nvSpPr>
        <p:spPr>
          <a:xfrm>
            <a:off x="10290613" y="2677305"/>
            <a:ext cx="638241" cy="179028"/>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Middle band</a:t>
            </a:r>
          </a:p>
        </p:txBody>
      </p:sp>
      <p:sp>
        <p:nvSpPr>
          <p:cNvPr id="27" name="Rectangle 26">
            <a:extLst>
              <a:ext uri="{FF2B5EF4-FFF2-40B4-BE49-F238E27FC236}">
                <a16:creationId xmlns:a16="http://schemas.microsoft.com/office/drawing/2014/main" id="{D67817D3-1C98-A30E-E60A-056BC42CCF6C}"/>
              </a:ext>
            </a:extLst>
          </p:cNvPr>
          <p:cNvSpPr/>
          <p:nvPr/>
        </p:nvSpPr>
        <p:spPr>
          <a:xfrm>
            <a:off x="9847783" y="3196784"/>
            <a:ext cx="527126" cy="17531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Invasive band</a:t>
            </a:r>
          </a:p>
        </p:txBody>
      </p:sp>
      <p:sp>
        <p:nvSpPr>
          <p:cNvPr id="28" name="Rectangle 27">
            <a:extLst>
              <a:ext uri="{FF2B5EF4-FFF2-40B4-BE49-F238E27FC236}">
                <a16:creationId xmlns:a16="http://schemas.microsoft.com/office/drawing/2014/main" id="{43CCAB5E-81C8-4024-0AF4-303244F493BD}"/>
              </a:ext>
            </a:extLst>
          </p:cNvPr>
          <p:cNvSpPr/>
          <p:nvPr/>
        </p:nvSpPr>
        <p:spPr>
          <a:xfrm>
            <a:off x="398637" y="3694551"/>
            <a:ext cx="5841066" cy="2146446"/>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Clipboard Checked outline">
            <a:extLst>
              <a:ext uri="{FF2B5EF4-FFF2-40B4-BE49-F238E27FC236}">
                <a16:creationId xmlns:a16="http://schemas.microsoft.com/office/drawing/2014/main" id="{1BD79CD3-8EE4-0923-C7F3-1B95C3E3B0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10049" y="4942356"/>
            <a:ext cx="1296144" cy="12961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PHER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UoM_powerpoint_169_acasson</Template>
  <TotalTime>1539</TotalTime>
  <Words>1712</Words>
  <Application>Microsoft Office PowerPoint</Application>
  <PresentationFormat>宽屏</PresentationFormat>
  <Paragraphs>280</Paragraphs>
  <Slides>20</Slides>
  <Notes>19</Notes>
  <HiddenSlides>0</HiddenSlides>
  <MMClips>1</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20</vt:i4>
      </vt:variant>
    </vt:vector>
  </HeadingPairs>
  <TitlesOfParts>
    <vt:vector size="29" baseType="lpstr">
      <vt:lpstr>Söhne</vt:lpstr>
      <vt:lpstr>黑体</vt:lpstr>
      <vt:lpstr>Aptos Black</vt:lpstr>
      <vt:lpstr>Arial</vt:lpstr>
      <vt:lpstr>Calibri</vt:lpstr>
      <vt:lpstr>Segoe UI Light</vt:lpstr>
      <vt:lpstr>Wingdings</vt:lpstr>
      <vt:lpstr>Office Theme</vt:lpstr>
      <vt:lpstr>SPHERE template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University of Manchester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Suzanne Ross</dc:creator>
  <cp:lastModifiedBy>畅 边</cp:lastModifiedBy>
  <cp:revision>38</cp:revision>
  <dcterms:created xsi:type="dcterms:W3CDTF">2022-05-13T10:11:00Z</dcterms:created>
  <dcterms:modified xsi:type="dcterms:W3CDTF">2024-12-05T23:22:05Z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7AAC5E7A8945436394BC20BA58B2C201</vt:lpwstr>
  </property>
  <property fmtid="{D5CDD505-2E9C-101B-9397-08002B2CF9AE}" pid="3" name="KSOProductBuildVer">
    <vt:lpwstr>2052-11.1.0.11220</vt:lpwstr>
  </property>
</Properties>
</file>